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8" r:id="rId6"/>
    <p:sldId id="310" r:id="rId7"/>
    <p:sldId id="298" r:id="rId8"/>
    <p:sldId id="309" r:id="rId9"/>
    <p:sldId id="301" r:id="rId10"/>
    <p:sldId id="296" r:id="rId11"/>
    <p:sldId id="299" r:id="rId12"/>
    <p:sldId id="304" r:id="rId13"/>
    <p:sldId id="300" r:id="rId14"/>
    <p:sldId id="305" r:id="rId15"/>
    <p:sldId id="302" r:id="rId16"/>
    <p:sldId id="307" r:id="rId17"/>
    <p:sldId id="306" r:id="rId18"/>
    <p:sldId id="295"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2B1CE-5FC8-39DB-3497-BCE805B481B1}" v="7" dt="2024-02-07T03:39:10.257"/>
    <p1510:client id="{515D877A-8DF6-B1BF-BEA9-239DC85F0E60}" v="9" dt="2024-02-07T03:37:17.875"/>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07" d="100"/>
          <a:sy n="107" d="100"/>
        </p:scale>
        <p:origin x="736" y="17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3/7/24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3/7/24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Dawn</a:t>
            </a:r>
          </a:p>
        </p:txBody>
      </p:sp>
      <p:sp>
        <p:nvSpPr>
          <p:cNvPr id="4" name="Slide Number Placeholder 3"/>
          <p:cNvSpPr>
            <a:spLocks noGrp="1"/>
          </p:cNvSpPr>
          <p:nvPr>
            <p:ph type="sldNum" sz="quarter" idx="5"/>
          </p:nvPr>
        </p:nvSpPr>
        <p:spPr/>
        <p:txBody>
          <a:bodyPr/>
          <a:lstStyle/>
          <a:p>
            <a:fld id="{7FB667E1-E601-4AAF-B95C-B25720D70A60}" type="slidenum">
              <a:rPr lang="en-US"/>
              <a:t>2</a:t>
            </a:fld>
            <a:endParaRPr lang="en-US"/>
          </a:p>
        </p:txBody>
      </p:sp>
    </p:spTree>
    <p:extLst>
      <p:ext uri="{BB962C8B-B14F-4D97-AF65-F5344CB8AC3E}">
        <p14:creationId xmlns:p14="http://schemas.microsoft.com/office/powerpoint/2010/main" val="334933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 &amp; Lauren</a:t>
            </a:r>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96915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Lauren</a:t>
            </a:r>
          </a:p>
        </p:txBody>
      </p:sp>
      <p:sp>
        <p:nvSpPr>
          <p:cNvPr id="4" name="Slide Number Placeholder 3"/>
          <p:cNvSpPr>
            <a:spLocks noGrp="1"/>
          </p:cNvSpPr>
          <p:nvPr>
            <p:ph type="sldNum" sz="quarter" idx="5"/>
          </p:nvPr>
        </p:nvSpPr>
        <p:spPr/>
        <p:txBody>
          <a:bodyPr/>
          <a:lstStyle/>
          <a:p>
            <a:fld id="{7FB667E1-E601-4AAF-B95C-B25720D70A60}" type="slidenum">
              <a:rPr lang="en-US"/>
              <a:t>12</a:t>
            </a:fld>
            <a:endParaRPr lang="en-US"/>
          </a:p>
        </p:txBody>
      </p:sp>
    </p:spTree>
    <p:extLst>
      <p:ext uri="{BB962C8B-B14F-4D97-AF65-F5344CB8AC3E}">
        <p14:creationId xmlns:p14="http://schemas.microsoft.com/office/powerpoint/2010/main" val="27548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62016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Dawn – link: https://</a:t>
            </a:r>
            <a:r>
              <a:rPr lang="en-US" err="1">
                <a:latin typeface="Calibri"/>
                <a:cs typeface="Calibri"/>
              </a:rPr>
              <a:t>www.youtube.com</a:t>
            </a:r>
            <a:r>
              <a:rPr lang="en-US">
                <a:latin typeface="Calibri"/>
                <a:cs typeface="Calibri"/>
              </a:rPr>
              <a:t>/</a:t>
            </a:r>
            <a:r>
              <a:rPr lang="en-US" err="1">
                <a:latin typeface="Calibri"/>
                <a:cs typeface="Calibri"/>
              </a:rPr>
              <a:t>watch?v</a:t>
            </a:r>
            <a:r>
              <a:rPr lang="en-US">
                <a:latin typeface="Calibri"/>
                <a:cs typeface="Calibri"/>
              </a:rPr>
              <a:t>=lKUpLyRkCg0</a:t>
            </a:r>
          </a:p>
        </p:txBody>
      </p:sp>
      <p:sp>
        <p:nvSpPr>
          <p:cNvPr id="4" name="Slide Number Placeholder 3"/>
          <p:cNvSpPr>
            <a:spLocks noGrp="1"/>
          </p:cNvSpPr>
          <p:nvPr>
            <p:ph type="sldNum" sz="quarter" idx="5"/>
          </p:nvPr>
        </p:nvSpPr>
        <p:spPr/>
        <p:txBody>
          <a:bodyPr/>
          <a:lstStyle/>
          <a:p>
            <a:fld id="{7FB667E1-E601-4AAF-B95C-B25720D70A60}" type="slidenum">
              <a:rPr lang="en-US"/>
              <a:t>3</a:t>
            </a:fld>
            <a:endParaRPr lang="en-US"/>
          </a:p>
        </p:txBody>
      </p:sp>
    </p:spTree>
    <p:extLst>
      <p:ext uri="{BB962C8B-B14F-4D97-AF65-F5344CB8AC3E}">
        <p14:creationId xmlns:p14="http://schemas.microsoft.com/office/powerpoint/2010/main" val="23758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Dawn</a:t>
            </a:r>
          </a:p>
        </p:txBody>
      </p:sp>
      <p:sp>
        <p:nvSpPr>
          <p:cNvPr id="4" name="Slide Number Placeholder 3"/>
          <p:cNvSpPr>
            <a:spLocks noGrp="1"/>
          </p:cNvSpPr>
          <p:nvPr>
            <p:ph type="sldNum" sz="quarter" idx="5"/>
          </p:nvPr>
        </p:nvSpPr>
        <p:spPr/>
        <p:txBody>
          <a:bodyPr/>
          <a:lstStyle/>
          <a:p>
            <a:fld id="{7FB667E1-E601-4AAF-B95C-B25720D70A60}" type="slidenum">
              <a:rPr lang="en-US"/>
              <a:t>4</a:t>
            </a:fld>
            <a:endParaRPr lang="en-US"/>
          </a:p>
        </p:txBody>
      </p:sp>
    </p:spTree>
    <p:extLst>
      <p:ext uri="{BB962C8B-B14F-4D97-AF65-F5344CB8AC3E}">
        <p14:creationId xmlns:p14="http://schemas.microsoft.com/office/powerpoint/2010/main" val="376039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Dawn</a:t>
            </a:r>
          </a:p>
        </p:txBody>
      </p:sp>
      <p:sp>
        <p:nvSpPr>
          <p:cNvPr id="4" name="Slide Number Placeholder 3"/>
          <p:cNvSpPr>
            <a:spLocks noGrp="1"/>
          </p:cNvSpPr>
          <p:nvPr>
            <p:ph type="sldNum" sz="quarter" idx="5"/>
          </p:nvPr>
        </p:nvSpPr>
        <p:spPr/>
        <p:txBody>
          <a:bodyPr/>
          <a:lstStyle/>
          <a:p>
            <a:fld id="{7FB667E1-E601-4AAF-B95C-B25720D70A60}" type="slidenum">
              <a:rPr lang="en-US"/>
              <a:t>5</a:t>
            </a:fld>
            <a:endParaRPr lang="en-US"/>
          </a:p>
        </p:txBody>
      </p:sp>
    </p:spTree>
    <p:extLst>
      <p:ext uri="{BB962C8B-B14F-4D97-AF65-F5344CB8AC3E}">
        <p14:creationId xmlns:p14="http://schemas.microsoft.com/office/powerpoint/2010/main" val="412917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Cami</a:t>
            </a:r>
          </a:p>
        </p:txBody>
      </p:sp>
      <p:sp>
        <p:nvSpPr>
          <p:cNvPr id="4" name="Slide Number Placeholder 3"/>
          <p:cNvSpPr>
            <a:spLocks noGrp="1"/>
          </p:cNvSpPr>
          <p:nvPr>
            <p:ph type="sldNum" sz="quarter" idx="5"/>
          </p:nvPr>
        </p:nvSpPr>
        <p:spPr/>
        <p:txBody>
          <a:bodyPr/>
          <a:lstStyle/>
          <a:p>
            <a:fld id="{7FB667E1-E601-4AAF-B95C-B25720D70A60}" type="slidenum">
              <a:rPr lang="en-US"/>
              <a:t>6</a:t>
            </a:fld>
            <a:endParaRPr lang="en-US"/>
          </a:p>
        </p:txBody>
      </p:sp>
    </p:spTree>
    <p:extLst>
      <p:ext uri="{BB962C8B-B14F-4D97-AF65-F5344CB8AC3E}">
        <p14:creationId xmlns:p14="http://schemas.microsoft.com/office/powerpoint/2010/main" val="366492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Cami</a:t>
            </a:r>
          </a:p>
        </p:txBody>
      </p:sp>
      <p:sp>
        <p:nvSpPr>
          <p:cNvPr id="4" name="Slide Number Placeholder 3"/>
          <p:cNvSpPr>
            <a:spLocks noGrp="1"/>
          </p:cNvSpPr>
          <p:nvPr>
            <p:ph type="sldNum" sz="quarter" idx="5"/>
          </p:nvPr>
        </p:nvSpPr>
        <p:spPr/>
        <p:txBody>
          <a:bodyPr/>
          <a:lstStyle/>
          <a:p>
            <a:fld id="{7FB667E1-E601-4AAF-B95C-B25720D70A60}" type="slidenum">
              <a:rPr lang="en-US"/>
              <a:t>7</a:t>
            </a:fld>
            <a:endParaRPr lang="en-US"/>
          </a:p>
        </p:txBody>
      </p:sp>
    </p:spTree>
    <p:extLst>
      <p:ext uri="{BB962C8B-B14F-4D97-AF65-F5344CB8AC3E}">
        <p14:creationId xmlns:p14="http://schemas.microsoft.com/office/powerpoint/2010/main" val="349553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Cami</a:t>
            </a:r>
          </a:p>
        </p:txBody>
      </p:sp>
      <p:sp>
        <p:nvSpPr>
          <p:cNvPr id="4" name="Slide Number Placeholder 3"/>
          <p:cNvSpPr>
            <a:spLocks noGrp="1"/>
          </p:cNvSpPr>
          <p:nvPr>
            <p:ph type="sldNum" sz="quarter" idx="5"/>
          </p:nvPr>
        </p:nvSpPr>
        <p:spPr/>
        <p:txBody>
          <a:bodyPr/>
          <a:lstStyle/>
          <a:p>
            <a:fld id="{7FB667E1-E601-4AAF-B95C-B25720D70A60}" type="slidenum">
              <a:rPr lang="en-US"/>
              <a:t>8</a:t>
            </a:fld>
            <a:endParaRPr lang="en-US"/>
          </a:p>
        </p:txBody>
      </p:sp>
    </p:spTree>
    <p:extLst>
      <p:ext uri="{BB962C8B-B14F-4D97-AF65-F5344CB8AC3E}">
        <p14:creationId xmlns:p14="http://schemas.microsoft.com/office/powerpoint/2010/main" val="333449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Cami</a:t>
            </a:r>
          </a:p>
        </p:txBody>
      </p:sp>
      <p:sp>
        <p:nvSpPr>
          <p:cNvPr id="4" name="Slide Number Placeholder 3"/>
          <p:cNvSpPr>
            <a:spLocks noGrp="1"/>
          </p:cNvSpPr>
          <p:nvPr>
            <p:ph type="sldNum" sz="quarter" idx="5"/>
          </p:nvPr>
        </p:nvSpPr>
        <p:spPr/>
        <p:txBody>
          <a:bodyPr/>
          <a:lstStyle/>
          <a:p>
            <a:fld id="{7FB667E1-E601-4AAF-B95C-B25720D70A60}" type="slidenum">
              <a:rPr lang="en-US"/>
              <a:t>9</a:t>
            </a:fld>
            <a:endParaRPr lang="en-US"/>
          </a:p>
        </p:txBody>
      </p:sp>
    </p:spTree>
    <p:extLst>
      <p:ext uri="{BB962C8B-B14F-4D97-AF65-F5344CB8AC3E}">
        <p14:creationId xmlns:p14="http://schemas.microsoft.com/office/powerpoint/2010/main" val="285794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Amy</a:t>
            </a:r>
          </a:p>
        </p:txBody>
      </p:sp>
      <p:sp>
        <p:nvSpPr>
          <p:cNvPr id="4" name="Slide Number Placeholder 3"/>
          <p:cNvSpPr>
            <a:spLocks noGrp="1"/>
          </p:cNvSpPr>
          <p:nvPr>
            <p:ph type="sldNum" sz="quarter" idx="5"/>
          </p:nvPr>
        </p:nvSpPr>
        <p:spPr/>
        <p:txBody>
          <a:bodyPr/>
          <a:lstStyle/>
          <a:p>
            <a:fld id="{7FB667E1-E601-4AAF-B95C-B25720D70A60}" type="slidenum">
              <a:rPr lang="en-US"/>
              <a:t>10</a:t>
            </a:fld>
            <a:endParaRPr lang="en-US"/>
          </a:p>
        </p:txBody>
      </p:sp>
    </p:spTree>
    <p:extLst>
      <p:ext uri="{BB962C8B-B14F-4D97-AF65-F5344CB8AC3E}">
        <p14:creationId xmlns:p14="http://schemas.microsoft.com/office/powerpoint/2010/main" val="35930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9E583DDF-CA54-461A-A486-592D2374C532}" type="datetimeFigureOut">
              <a:rPr lang="en-US"/>
              <a:t>3/7/24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9E583DDF-CA54-461A-A486-592D2374C532}" type="datetimeFigureOut">
              <a:rPr lang="en-US"/>
              <a:t>3/7/24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9E583DDF-CA54-461A-A486-592D2374C532}" type="datetimeFigureOut">
              <a:rPr lang="en-US"/>
              <a:t>3/7/24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9E583DDF-CA54-461A-A486-592D2374C532}" type="datetimeFigureOut">
              <a:rPr lang="en-US"/>
              <a:t>3/7/24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F12952B5-7A2F-4CC8-B7CE-9234E21C2837}" type="datetime1">
              <a:rPr lang="en-US" smtClean="0"/>
              <a:t>3/7/24</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CE1DA07A-9201-4B4B-BAF2-015AFA30F520}" type="datetime1">
              <a:rPr lang="en-US" smtClean="0"/>
              <a:t>3/7/24</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9E583DDF-CA54-461A-A486-592D2374C532}" type="datetimeFigureOut">
              <a:rPr lang="en-US"/>
              <a:t>3/7/24</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9E583DDF-CA54-461A-A486-592D2374C532}" type="datetimeFigureOut">
              <a:rPr lang="en-US"/>
              <a:t>3/7/24</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9E583DDF-CA54-461A-A486-592D2374C532}" type="datetimeFigureOut">
              <a:rPr lang="en-US"/>
              <a:t>3/7/24</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9E583DDF-CA54-461A-A486-592D2374C532}" type="datetimeFigureOut">
              <a:rPr lang="en-US"/>
              <a:t>3/7/24</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3/7/24</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employee-engagement/here-is-how-technology-is-transforming-workplace-wellness-1663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tVC7-l9dD_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730" y="554880"/>
            <a:ext cx="9608511" cy="1070050"/>
          </a:xfrm>
        </p:spPr>
        <p:txBody>
          <a:bodyPr>
            <a:normAutofit/>
          </a:bodyPr>
          <a:lstStyle/>
          <a:p>
            <a:r>
              <a:rPr lang="en-US"/>
              <a:t>"Hop on the Bus!"</a:t>
            </a:r>
          </a:p>
        </p:txBody>
      </p:sp>
      <p:sp>
        <p:nvSpPr>
          <p:cNvPr id="5" name="Subtitle 4"/>
          <p:cNvSpPr>
            <a:spLocks noGrp="1"/>
          </p:cNvSpPr>
          <p:nvPr>
            <p:ph type="subTitle" idx="1"/>
          </p:nvPr>
        </p:nvSpPr>
        <p:spPr>
          <a:xfrm>
            <a:off x="3797002" y="2341056"/>
            <a:ext cx="6916336" cy="1771600"/>
          </a:xfrm>
        </p:spPr>
        <p:txBody>
          <a:bodyPr vert="horz" lIns="91440" tIns="45720" rIns="91440" bIns="45720" rtlCol="0" anchor="t">
            <a:normAutofit fontScale="85000" lnSpcReduction="20000"/>
          </a:bodyPr>
          <a:lstStyle/>
          <a:p>
            <a:r>
              <a:rPr lang="en-US">
                <a:ea typeface="Cambria"/>
              </a:rPr>
              <a:t>Helping</a:t>
            </a:r>
            <a:r>
              <a:rPr lang="en-US">
                <a:ea typeface="+mn-lt"/>
                <a:cs typeface="+mn-lt"/>
              </a:rPr>
              <a:t> future teachers get on – and stay on - the college pathway </a:t>
            </a:r>
            <a:endParaRPr lang="en-US">
              <a:ea typeface="Cambria"/>
            </a:endParaRPr>
          </a:p>
          <a:p>
            <a:endParaRPr lang="en-US"/>
          </a:p>
        </p:txBody>
      </p:sp>
      <p:sp>
        <p:nvSpPr>
          <p:cNvPr id="3" name="TextBox 2">
            <a:extLst>
              <a:ext uri="{FF2B5EF4-FFF2-40B4-BE49-F238E27FC236}">
                <a16:creationId xmlns:a16="http://schemas.microsoft.com/office/drawing/2014/main" id="{C7914508-FFF2-DD65-B666-2148B87BD7E1}"/>
              </a:ext>
            </a:extLst>
          </p:cNvPr>
          <p:cNvSpPr txBox="1"/>
          <p:nvPr/>
        </p:nvSpPr>
        <p:spPr>
          <a:xfrm>
            <a:off x="5540743" y="3225209"/>
            <a:ext cx="3792279" cy="1086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E7A3-96CD-AC6E-9613-4AEF12EF655B}"/>
              </a:ext>
            </a:extLst>
          </p:cNvPr>
          <p:cNvSpPr>
            <a:spLocks noGrp="1"/>
          </p:cNvSpPr>
          <p:nvPr>
            <p:ph type="title"/>
          </p:nvPr>
        </p:nvSpPr>
        <p:spPr>
          <a:xfrm>
            <a:off x="723900" y="53510"/>
            <a:ext cx="9133730" cy="1233424"/>
          </a:xfrm>
        </p:spPr>
        <p:txBody>
          <a:bodyPr/>
          <a:lstStyle/>
          <a:p>
            <a:r>
              <a:rPr lang="en-US">
                <a:ea typeface="Cambria"/>
              </a:rPr>
              <a:t>FACULTY CONNECTIONS</a:t>
            </a:r>
            <a:endParaRPr lang="en-US"/>
          </a:p>
        </p:txBody>
      </p:sp>
      <p:sp>
        <p:nvSpPr>
          <p:cNvPr id="3" name="Content Placeholder 2">
            <a:extLst>
              <a:ext uri="{FF2B5EF4-FFF2-40B4-BE49-F238E27FC236}">
                <a16:creationId xmlns:a16="http://schemas.microsoft.com/office/drawing/2014/main" id="{DF1825D0-C046-85FE-830D-89CF55E07EEA}"/>
              </a:ext>
            </a:extLst>
          </p:cNvPr>
          <p:cNvSpPr>
            <a:spLocks noGrp="1"/>
          </p:cNvSpPr>
          <p:nvPr>
            <p:ph idx="1"/>
          </p:nvPr>
        </p:nvSpPr>
        <p:spPr>
          <a:xfrm>
            <a:off x="563372" y="1485900"/>
            <a:ext cx="10696956" cy="4572001"/>
          </a:xfrm>
        </p:spPr>
        <p:txBody>
          <a:bodyPr vert="horz" lIns="91440" tIns="45720" rIns="91440" bIns="45720" rtlCol="0" anchor="t">
            <a:normAutofit fontScale="92500" lnSpcReduction="20000"/>
          </a:bodyPr>
          <a:lstStyle/>
          <a:p>
            <a:pPr>
              <a:buClr>
                <a:prstClr val="black">
                  <a:lumMod val="75000"/>
                  <a:lumOff val="25000"/>
                </a:prstClr>
              </a:buClr>
            </a:pPr>
            <a:r>
              <a:rPr lang="en-US" dirty="0">
                <a:ea typeface="+mn-lt"/>
                <a:cs typeface="+mn-lt"/>
              </a:rPr>
              <a:t>Each school that partners their Teacher Academy with CWU College in the High School EFC 250 Intro to Education credit has a faculty liaison assigned to them for support</a:t>
            </a:r>
          </a:p>
          <a:p>
            <a:pPr>
              <a:buClr>
                <a:srgbClr val="404040"/>
              </a:buClr>
            </a:pPr>
            <a:r>
              <a:rPr lang="en-US" dirty="0">
                <a:ea typeface="+mn-lt"/>
                <a:cs typeface="+mn-lt"/>
              </a:rPr>
              <a:t>Teacher Academies partner teachers receive a stipend for quarterly professional development to share ideas and get support on topics such as diversity training, recruitment strategies, curriculum ideas, etc.</a:t>
            </a:r>
          </a:p>
          <a:p>
            <a:pPr>
              <a:buClr>
                <a:srgbClr val="404040"/>
              </a:buClr>
            </a:pPr>
            <a:r>
              <a:rPr lang="en-US" dirty="0">
                <a:ea typeface="+mn-lt"/>
                <a:cs typeface="+mn-lt"/>
              </a:rPr>
              <a:t>We also have limited capacity to provide direct faculty support to a few High School Teacher Academies which includes:</a:t>
            </a:r>
            <a:endParaRPr lang="en-US" dirty="0">
              <a:ea typeface="Cambria"/>
            </a:endParaRPr>
          </a:p>
          <a:p>
            <a:pPr lvl="1">
              <a:buClr>
                <a:srgbClr val="404040"/>
              </a:buClr>
            </a:pPr>
            <a:r>
              <a:rPr lang="en-US" dirty="0">
                <a:ea typeface="+mn-lt"/>
                <a:cs typeface="+mn-lt"/>
              </a:rPr>
              <a:t>Monthly visits to the TA class by the CWU faculty</a:t>
            </a:r>
            <a:endParaRPr lang="en-US" dirty="0"/>
          </a:p>
          <a:p>
            <a:pPr lvl="1">
              <a:buClr>
                <a:srgbClr val="404040"/>
              </a:buClr>
            </a:pPr>
            <a:r>
              <a:rPr lang="en-US" dirty="0">
                <a:ea typeface="+mn-lt"/>
                <a:cs typeface="+mn-lt"/>
              </a:rPr>
              <a:t>Monthly collaboration meetings between the Teacher Academy high school coordinator and the CWU faculty member</a:t>
            </a:r>
            <a:endParaRPr lang="en-US" dirty="0"/>
          </a:p>
          <a:p>
            <a:pPr lvl="1">
              <a:buClr>
                <a:srgbClr val="404040"/>
              </a:buClr>
            </a:pPr>
            <a:r>
              <a:rPr lang="en-US" dirty="0">
                <a:ea typeface="+mn-lt"/>
                <a:cs typeface="+mn-lt"/>
              </a:rPr>
              <a:t>Co-teaching by the CWU faculty and the high school teacher academy coordinator for the high school students and the college students so the TA students can get a feel for what it would be like to be a college student</a:t>
            </a:r>
          </a:p>
          <a:p>
            <a:pPr lvl="1">
              <a:buClr>
                <a:srgbClr val="404040"/>
              </a:buClr>
            </a:pPr>
            <a:r>
              <a:rPr lang="en-US" dirty="0">
                <a:ea typeface="+mn-lt"/>
                <a:cs typeface="+mn-lt"/>
              </a:rPr>
              <a:t>TA high school students making connections with the faculty member and their current CWU education students   </a:t>
            </a:r>
            <a:endParaRPr lang="en-US" dirty="0"/>
          </a:p>
          <a:p>
            <a:pPr>
              <a:buClr>
                <a:srgbClr val="404040"/>
              </a:buClr>
            </a:pPr>
            <a:endParaRPr lang="en-US" dirty="0">
              <a:ea typeface="Cambria"/>
            </a:endParaRPr>
          </a:p>
        </p:txBody>
      </p:sp>
    </p:spTree>
    <p:extLst>
      <p:ext uri="{BB962C8B-B14F-4D97-AF65-F5344CB8AC3E}">
        <p14:creationId xmlns:p14="http://schemas.microsoft.com/office/powerpoint/2010/main" val="15547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15" y="233239"/>
            <a:ext cx="10657729" cy="1233424"/>
          </a:xfrm>
        </p:spPr>
        <p:txBody>
          <a:bodyPr anchor="b">
            <a:normAutofit/>
          </a:bodyPr>
          <a:lstStyle/>
          <a:p>
            <a:r>
              <a:rPr lang="en-US"/>
              <a:t>Example: Co-Teaching for Renton TA plus CWU Ed Tech at CWU-Des Moines</a:t>
            </a:r>
          </a:p>
        </p:txBody>
      </p:sp>
      <p:sp>
        <p:nvSpPr>
          <p:cNvPr id="7" name="Content Placeholder 2">
            <a:extLst>
              <a:ext uri="{FF2B5EF4-FFF2-40B4-BE49-F238E27FC236}">
                <a16:creationId xmlns:a16="http://schemas.microsoft.com/office/drawing/2014/main" id="{4F3A3643-7B81-1A29-7C81-BD8F2D66FD74}"/>
              </a:ext>
            </a:extLst>
          </p:cNvPr>
          <p:cNvSpPr>
            <a:spLocks noGrp="1"/>
          </p:cNvSpPr>
          <p:nvPr>
            <p:ph sz="half" idx="1"/>
          </p:nvPr>
        </p:nvSpPr>
        <p:spPr>
          <a:xfrm>
            <a:off x="1275015" y="1811374"/>
            <a:ext cx="5039360" cy="4123944"/>
          </a:xfrm>
        </p:spPr>
        <p:txBody>
          <a:bodyPr vert="horz" lIns="91440" tIns="45720" rIns="91440" bIns="45720" rtlCol="0" anchor="t">
            <a:normAutofit/>
          </a:bodyPr>
          <a:lstStyle/>
          <a:p>
            <a:r>
              <a:rPr lang="en-US">
                <a:ea typeface="Cambria"/>
              </a:rPr>
              <a:t>Dr. Eric Hougan (CWU professor) and Teacher Academy Teacher Derrick Holt (Lindbergh High School) co-taught "Impactful Ed-Tech Tools for Online Learning"</a:t>
            </a:r>
          </a:p>
          <a:p>
            <a:pPr>
              <a:buClr>
                <a:srgbClr val="404040"/>
              </a:buClr>
            </a:pPr>
            <a:r>
              <a:rPr lang="en-US">
                <a:ea typeface="Cambria"/>
              </a:rPr>
              <a:t>CWU School of Education students at CWU Des Moines and High School Teacher Academy students in Renton collaborated to create a toolkit of resources for future teachers</a:t>
            </a:r>
          </a:p>
        </p:txBody>
      </p:sp>
      <p:pic>
        <p:nvPicPr>
          <p:cNvPr id="5" name="Graphic 5" descr="Diagram&#10;&#10;Description automatically generated">
            <a:extLst>
              <a:ext uri="{FF2B5EF4-FFF2-40B4-BE49-F238E27FC236}">
                <a16:creationId xmlns:a16="http://schemas.microsoft.com/office/drawing/2014/main" id="{BD530F8B-25A9-6A0C-801D-A18CA8E2D68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15319" y="2287715"/>
            <a:ext cx="4042410" cy="232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1CA808AB-D345-2712-D56A-269D78486358}"/>
              </a:ext>
            </a:extLst>
          </p:cNvPr>
          <p:cNvSpPr txBox="1"/>
          <p:nvPr/>
        </p:nvSpPr>
        <p:spPr>
          <a:xfrm>
            <a:off x="8074971" y="4607974"/>
            <a:ext cx="258275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65370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AF31-79D0-E7D8-B560-87077BE16BAC}"/>
              </a:ext>
            </a:extLst>
          </p:cNvPr>
          <p:cNvSpPr>
            <a:spLocks noGrp="1"/>
          </p:cNvSpPr>
          <p:nvPr>
            <p:ph type="title"/>
          </p:nvPr>
        </p:nvSpPr>
        <p:spPr>
          <a:xfrm>
            <a:off x="1054100" y="78910"/>
            <a:ext cx="9133730" cy="1233424"/>
          </a:xfrm>
        </p:spPr>
        <p:txBody>
          <a:bodyPr/>
          <a:lstStyle/>
          <a:p>
            <a:r>
              <a:rPr lang="en-US">
                <a:ea typeface="Cambria"/>
              </a:rPr>
              <a:t>STUDENT CONNECTIONS</a:t>
            </a:r>
            <a:endParaRPr lang="en-US"/>
          </a:p>
        </p:txBody>
      </p:sp>
      <p:sp>
        <p:nvSpPr>
          <p:cNvPr id="3" name="Content Placeholder 2">
            <a:extLst>
              <a:ext uri="{FF2B5EF4-FFF2-40B4-BE49-F238E27FC236}">
                <a16:creationId xmlns:a16="http://schemas.microsoft.com/office/drawing/2014/main" id="{BF1D6CA9-E110-9FD5-3BD8-BAAB31014896}"/>
              </a:ext>
            </a:extLst>
          </p:cNvPr>
          <p:cNvSpPr>
            <a:spLocks noGrp="1"/>
          </p:cNvSpPr>
          <p:nvPr>
            <p:ph idx="1"/>
          </p:nvPr>
        </p:nvSpPr>
        <p:spPr>
          <a:xfrm>
            <a:off x="1052322" y="1435100"/>
            <a:ext cx="9706356" cy="4445001"/>
          </a:xfrm>
        </p:spPr>
        <p:txBody>
          <a:bodyPr vert="horz" lIns="91440" tIns="45720" rIns="91440" bIns="45720" rtlCol="0" anchor="t">
            <a:normAutofit fontScale="92500" lnSpcReduction="10000"/>
          </a:bodyPr>
          <a:lstStyle/>
          <a:p>
            <a:pPr marL="45720" indent="0">
              <a:buClr>
                <a:prstClr val="black">
                  <a:lumMod val="75000"/>
                  <a:lumOff val="25000"/>
                </a:prstClr>
              </a:buClr>
              <a:buNone/>
            </a:pPr>
            <a:r>
              <a:rPr lang="en-US" dirty="0">
                <a:ea typeface="+mn-lt"/>
                <a:cs typeface="+mn-lt"/>
              </a:rPr>
              <a:t>Supports high school Teacher Academies, Current CWU Students and Transfer Students through:</a:t>
            </a:r>
            <a:endParaRPr lang="en-US" dirty="0">
              <a:ea typeface="Cambria"/>
            </a:endParaRPr>
          </a:p>
          <a:p>
            <a:pPr>
              <a:buClr>
                <a:srgbClr val="404040"/>
              </a:buClr>
            </a:pPr>
            <a:r>
              <a:rPr lang="en-US" dirty="0">
                <a:ea typeface="+mn-lt"/>
                <a:cs typeface="+mn-lt"/>
              </a:rPr>
              <a:t>Opportunities for TA high school students to make connections with current CWU education students during campus visits and during co-taught classes with CWU faculty </a:t>
            </a:r>
            <a:endParaRPr lang="en-US" dirty="0"/>
          </a:p>
          <a:p>
            <a:pPr>
              <a:buClr>
                <a:srgbClr val="404040"/>
              </a:buClr>
            </a:pPr>
            <a:r>
              <a:rPr lang="en-US" dirty="0">
                <a:ea typeface="+mn-lt"/>
                <a:cs typeface="+mn-lt"/>
              </a:rPr>
              <a:t>CWU Teacher Academy Alumni Student Ambassadors work alongside the Academic Advisors to provide information and support to each high school Teacher Academy class </a:t>
            </a:r>
            <a:endParaRPr lang="en-US" dirty="0"/>
          </a:p>
          <a:p>
            <a:pPr>
              <a:buClr>
                <a:srgbClr val="404040"/>
              </a:buClr>
            </a:pPr>
            <a:r>
              <a:rPr lang="en-US" dirty="0">
                <a:ea typeface="+mn-lt"/>
                <a:cs typeface="+mn-lt"/>
              </a:rPr>
              <a:t>Student Ambassadors plan events for Teacher Academy Graduates at CWU for professional development, support, and connection</a:t>
            </a:r>
            <a:endParaRPr lang="en-US" dirty="0"/>
          </a:p>
          <a:p>
            <a:pPr>
              <a:buClr>
                <a:srgbClr val="404040"/>
              </a:buClr>
            </a:pPr>
            <a:r>
              <a:rPr lang="en-US" dirty="0">
                <a:ea typeface="+mn-lt"/>
                <a:cs typeface="+mn-lt"/>
              </a:rPr>
              <a:t>Educators Rising club to support equity and diversity in education for teaching candidates</a:t>
            </a:r>
            <a:endParaRPr lang="en-US" dirty="0"/>
          </a:p>
          <a:p>
            <a:pPr>
              <a:buClr>
                <a:srgbClr val="404040"/>
              </a:buClr>
            </a:pPr>
            <a:r>
              <a:rPr lang="en-US" dirty="0">
                <a:ea typeface="Cambria"/>
              </a:rPr>
              <a:t>Educators Rising Annual Conference where our Student Ambassadors support the high school competitors from our partner schools in their competition events such as lesson planning, job search, children's literature, public speaking, etc.</a:t>
            </a:r>
          </a:p>
          <a:p>
            <a:pPr>
              <a:buClr>
                <a:srgbClr val="404040"/>
              </a:buClr>
            </a:pPr>
            <a:endParaRPr lang="en-US" dirty="0">
              <a:ea typeface="Cambria"/>
            </a:endParaRPr>
          </a:p>
        </p:txBody>
      </p:sp>
    </p:spTree>
    <p:extLst>
      <p:ext uri="{BB962C8B-B14F-4D97-AF65-F5344CB8AC3E}">
        <p14:creationId xmlns:p14="http://schemas.microsoft.com/office/powerpoint/2010/main" val="7879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1233424"/>
          </a:xfrm>
        </p:spPr>
        <p:txBody>
          <a:bodyPr anchor="b">
            <a:normAutofit/>
          </a:bodyPr>
          <a:lstStyle/>
          <a:p>
            <a:r>
              <a:rPr lang="en-US"/>
              <a:t>CWU Student Ambassador Lauren Nelson</a:t>
            </a:r>
          </a:p>
        </p:txBody>
      </p:sp>
      <p:pic>
        <p:nvPicPr>
          <p:cNvPr id="5" name="Graphic 5">
            <a:extLst>
              <a:ext uri="{FF2B5EF4-FFF2-40B4-BE49-F238E27FC236}">
                <a16:creationId xmlns:a16="http://schemas.microsoft.com/office/drawing/2014/main" id="{BD530F8B-25A9-6A0C-801D-A18CA8E2D684}"/>
              </a:ext>
            </a:extLst>
          </p:cNvPr>
          <p:cNvPicPr>
            <a:picLocks noGrp="1" noChangeAspect="1"/>
          </p:cNvPicPr>
          <p:nvPr>
            <p:ph sz="half" idx="1"/>
          </p:nvPr>
        </p:nvPicPr>
        <p:blipFill rotWithShape="1">
          <a:blip r:embed="rId3"/>
          <a:srcRect r="18514" b="-1"/>
          <a:stretch/>
        </p:blipFill>
        <p:spPr>
          <a:xfrm>
            <a:off x="1528572" y="1485900"/>
            <a:ext cx="4480560" cy="4123944"/>
          </a:xfrm>
          <a:prstGeom prst="rect">
            <a:avLst/>
          </a:prstGeom>
          <a:ln>
            <a:noFill/>
          </a:ln>
          <a:effectLst>
            <a:softEdge rad="112500"/>
          </a:effectLst>
        </p:spPr>
      </p:pic>
      <p:sp>
        <p:nvSpPr>
          <p:cNvPr id="4" name="Text Placeholder 3"/>
          <p:cNvSpPr>
            <a:spLocks noGrp="1"/>
          </p:cNvSpPr>
          <p:nvPr>
            <p:ph sz="half" idx="2"/>
          </p:nvPr>
        </p:nvSpPr>
        <p:spPr>
          <a:xfrm>
            <a:off x="6177168" y="1485900"/>
            <a:ext cx="5009387" cy="4380510"/>
          </a:xfrm>
        </p:spPr>
        <p:txBody>
          <a:bodyPr vert="horz" lIns="91440" tIns="45720" rIns="91440" bIns="45720" rtlCol="0" anchor="t">
            <a:normAutofit/>
          </a:bodyPr>
          <a:lstStyle/>
          <a:p>
            <a:pPr marL="285750" indent="-285750">
              <a:lnSpc>
                <a:spcPct val="90000"/>
              </a:lnSpc>
            </a:pPr>
            <a:r>
              <a:rPr lang="en-US" sz="1600"/>
              <a:t>Questions are asked of our students that might be particularly relevant for first generation students, many of whom are from more collectivist cultures:</a:t>
            </a:r>
          </a:p>
          <a:p>
            <a:pPr marL="742950" lvl="1" indent="-285750">
              <a:lnSpc>
                <a:spcPct val="90000"/>
              </a:lnSpc>
              <a:buClr>
                <a:srgbClr val="404040"/>
              </a:buClr>
              <a:buChar char="•"/>
            </a:pPr>
            <a:r>
              <a:rPr lang="en-US" sz="1600"/>
              <a:t>Do you miss your Family?</a:t>
            </a:r>
            <a:endParaRPr lang="en-US" sz="1600">
              <a:ea typeface="Cambria"/>
            </a:endParaRPr>
          </a:p>
          <a:p>
            <a:pPr marL="742950" lvl="1" indent="-285750">
              <a:lnSpc>
                <a:spcPct val="90000"/>
              </a:lnSpc>
              <a:buClr>
                <a:srgbClr val="404040"/>
              </a:buClr>
              <a:buChar char="•"/>
            </a:pPr>
            <a:r>
              <a:rPr lang="en-US" sz="1600"/>
              <a:t>Is it hard to be away from home?</a:t>
            </a:r>
            <a:endParaRPr lang="en-US" sz="1600">
              <a:ea typeface="Cambria"/>
            </a:endParaRPr>
          </a:p>
          <a:p>
            <a:pPr marL="742950" lvl="1" indent="-285750">
              <a:lnSpc>
                <a:spcPct val="90000"/>
              </a:lnSpc>
              <a:buClr>
                <a:srgbClr val="404040"/>
              </a:buClr>
            </a:pPr>
            <a:r>
              <a:rPr lang="en-US" sz="1600">
                <a:ea typeface="Cambria"/>
              </a:rPr>
              <a:t>Is the food actually good?</a:t>
            </a:r>
          </a:p>
          <a:p>
            <a:pPr marL="742950" lvl="1" indent="-285750">
              <a:lnSpc>
                <a:spcPct val="90000"/>
              </a:lnSpc>
              <a:buClr>
                <a:srgbClr val="404040"/>
              </a:buClr>
            </a:pPr>
            <a:r>
              <a:rPr lang="en-US" sz="1600">
                <a:ea typeface="Cambria"/>
              </a:rPr>
              <a:t>What are classes like?</a:t>
            </a:r>
            <a:endParaRPr lang="en-US" sz="1600"/>
          </a:p>
          <a:p>
            <a:pPr marL="285750" indent="-285750">
              <a:lnSpc>
                <a:spcPct val="90000"/>
              </a:lnSpc>
              <a:buClr>
                <a:srgbClr val="404040"/>
              </a:buClr>
              <a:buFont typeface="Arial,Sans-Serif" pitchFamily="34" charset="0"/>
              <a:buChar char="•"/>
            </a:pPr>
            <a:r>
              <a:rPr lang="en-US" sz="1600"/>
              <a:t>Student Ambassadors have gone through the Teacher Academies curriculum with its emphasis on equity and social justice, and are particularly well suited to support students who might be first generation college students, or who  are underrepresented in the teaching profession</a:t>
            </a:r>
            <a:endParaRPr lang="en-US" sz="1600">
              <a:ea typeface="Cambria"/>
            </a:endParaRPr>
          </a:p>
          <a:p>
            <a:pPr marL="742950" lvl="1" indent="-285750">
              <a:lnSpc>
                <a:spcPct val="90000"/>
              </a:lnSpc>
              <a:buClr>
                <a:srgbClr val="404040"/>
              </a:buClr>
              <a:buChar char="•"/>
            </a:pPr>
            <a:endParaRPr lang="en-US" sz="1400"/>
          </a:p>
        </p:txBody>
      </p:sp>
    </p:spTree>
    <p:extLst>
      <p:ext uri="{BB962C8B-B14F-4D97-AF65-F5344CB8AC3E}">
        <p14:creationId xmlns:p14="http://schemas.microsoft.com/office/powerpoint/2010/main" val="825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199" y="184022"/>
            <a:ext cx="9133730" cy="1233424"/>
          </a:xfrm>
        </p:spPr>
        <p:txBody>
          <a:bodyPr anchor="b">
            <a:normAutofit/>
          </a:bodyPr>
          <a:lstStyle/>
          <a:p>
            <a:r>
              <a:rPr lang="en-US"/>
              <a:t>Takeaways from today's "stops"</a:t>
            </a:r>
          </a:p>
        </p:txBody>
      </p:sp>
      <p:pic>
        <p:nvPicPr>
          <p:cNvPr id="5" name="Graphic 5" descr="A picture containing text, sign, outdoor&#10;&#10;Description automatically generated">
            <a:extLst>
              <a:ext uri="{FF2B5EF4-FFF2-40B4-BE49-F238E27FC236}">
                <a16:creationId xmlns:a16="http://schemas.microsoft.com/office/drawing/2014/main" id="{BD530F8B-25A9-6A0C-801D-A18CA8E2D684}"/>
              </a:ext>
            </a:extLst>
          </p:cNvPr>
          <p:cNvPicPr>
            <a:picLocks noGrp="1" noChangeAspect="1"/>
          </p:cNvPicPr>
          <p:nvPr>
            <p:ph sz="half" idx="1"/>
          </p:nvPr>
        </p:nvPicPr>
        <p:blipFill>
          <a:blip r:embed="rId2"/>
          <a:stretch>
            <a:fillRect/>
          </a:stretch>
        </p:blipFill>
        <p:spPr>
          <a:xfrm>
            <a:off x="3735161" y="1571879"/>
            <a:ext cx="3852224" cy="3852224"/>
          </a:xfrm>
          <a:noFill/>
        </p:spPr>
      </p:pic>
    </p:spTree>
    <p:extLst>
      <p:ext uri="{BB962C8B-B14F-4D97-AF65-F5344CB8AC3E}">
        <p14:creationId xmlns:p14="http://schemas.microsoft.com/office/powerpoint/2010/main" val="153908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6DC861-CFFB-3593-A362-EB3D1AD640CC}"/>
              </a:ext>
            </a:extLst>
          </p:cNvPr>
          <p:cNvSpPr/>
          <p:nvPr/>
        </p:nvSpPr>
        <p:spPr>
          <a:xfrm>
            <a:off x="8819114" y="4382978"/>
            <a:ext cx="76791" cy="1872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a:extLst>
              <a:ext uri="{FF2B5EF4-FFF2-40B4-BE49-F238E27FC236}">
                <a16:creationId xmlns:a16="http://schemas.microsoft.com/office/drawing/2014/main" id="{A8F214CE-DCB9-311F-4395-522503E87FCB}"/>
              </a:ext>
            </a:extLst>
          </p:cNvPr>
          <p:cNvSpPr/>
          <p:nvPr/>
        </p:nvSpPr>
        <p:spPr>
          <a:xfrm>
            <a:off x="2315534" y="4382977"/>
            <a:ext cx="82697" cy="1311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00DF46BD-CFEE-A269-73A0-78505C091535}"/>
              </a:ext>
            </a:extLst>
          </p:cNvPr>
          <p:cNvSpPr txBox="1"/>
          <p:nvPr/>
        </p:nvSpPr>
        <p:spPr>
          <a:xfrm>
            <a:off x="1353583" y="1004382"/>
            <a:ext cx="99254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dirty="0">
                <a:ea typeface="+mn-lt"/>
                <a:cs typeface="+mn-lt"/>
              </a:rPr>
              <a:t>How might the Teacher Academies Support Program benefit students?</a:t>
            </a:r>
          </a:p>
          <a:p>
            <a:pPr marL="285750" indent="-285750">
              <a:buFont typeface="Arial,Sans-Serif"/>
              <a:buChar char="•"/>
            </a:pPr>
            <a:r>
              <a:rPr lang="en-US" sz="2400" dirty="0">
                <a:ea typeface="+mn-lt"/>
                <a:cs typeface="+mn-lt"/>
              </a:rPr>
              <a:t>What ideas do you have for how we might adjust this model to better serve your students?</a:t>
            </a:r>
          </a:p>
        </p:txBody>
      </p:sp>
      <p:sp>
        <p:nvSpPr>
          <p:cNvPr id="17" name="Rectangle: Rounded Corners 16">
            <a:extLst>
              <a:ext uri="{FF2B5EF4-FFF2-40B4-BE49-F238E27FC236}">
                <a16:creationId xmlns:a16="http://schemas.microsoft.com/office/drawing/2014/main" id="{040D4169-FF34-4A53-8686-D4E30057CDCE}"/>
              </a:ext>
            </a:extLst>
          </p:cNvPr>
          <p:cNvSpPr/>
          <p:nvPr/>
        </p:nvSpPr>
        <p:spPr>
          <a:xfrm>
            <a:off x="3936614" y="2941673"/>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ABA653-4E89-3FD1-EA05-D180257F8393}"/>
              </a:ext>
            </a:extLst>
          </p:cNvPr>
          <p:cNvSpPr/>
          <p:nvPr/>
        </p:nvSpPr>
        <p:spPr>
          <a:xfrm>
            <a:off x="6098567" y="2941673"/>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E30AD19-C646-27E7-8492-401EA97110C7}"/>
              </a:ext>
            </a:extLst>
          </p:cNvPr>
          <p:cNvSpPr/>
          <p:nvPr/>
        </p:nvSpPr>
        <p:spPr>
          <a:xfrm>
            <a:off x="8166009" y="2941674"/>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EDB7B6-972E-DE06-0C34-71A4D0E3FBB4}"/>
              </a:ext>
            </a:extLst>
          </p:cNvPr>
          <p:cNvSpPr/>
          <p:nvPr/>
        </p:nvSpPr>
        <p:spPr>
          <a:xfrm>
            <a:off x="4583813" y="4530650"/>
            <a:ext cx="82697" cy="1157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Rectangle 20">
            <a:extLst>
              <a:ext uri="{FF2B5EF4-FFF2-40B4-BE49-F238E27FC236}">
                <a16:creationId xmlns:a16="http://schemas.microsoft.com/office/drawing/2014/main" id="{5B7B4599-3FB2-FD14-F15F-C3B65A5BDD95}"/>
              </a:ext>
            </a:extLst>
          </p:cNvPr>
          <p:cNvSpPr/>
          <p:nvPr/>
        </p:nvSpPr>
        <p:spPr>
          <a:xfrm>
            <a:off x="6745766" y="4536557"/>
            <a:ext cx="82697" cy="1311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TextBox 22">
            <a:extLst>
              <a:ext uri="{FF2B5EF4-FFF2-40B4-BE49-F238E27FC236}">
                <a16:creationId xmlns:a16="http://schemas.microsoft.com/office/drawing/2014/main" id="{79244CBF-E65F-4CDF-E586-1ECC9EB702DD}"/>
              </a:ext>
            </a:extLst>
          </p:cNvPr>
          <p:cNvSpPr txBox="1"/>
          <p:nvPr/>
        </p:nvSpPr>
        <p:spPr>
          <a:xfrm>
            <a:off x="8015767" y="3414231"/>
            <a:ext cx="16066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Student</a:t>
            </a:r>
          </a:p>
          <a:p>
            <a:pPr algn="ctr"/>
            <a:r>
              <a:rPr lang="en-US" b="1">
                <a:ea typeface="Cambria"/>
              </a:rPr>
              <a:t> Connections</a:t>
            </a:r>
            <a:endParaRPr lang="en-US" b="1"/>
          </a:p>
        </p:txBody>
      </p:sp>
      <p:sp>
        <p:nvSpPr>
          <p:cNvPr id="4" name="TextBox 3">
            <a:extLst>
              <a:ext uri="{FF2B5EF4-FFF2-40B4-BE49-F238E27FC236}">
                <a16:creationId xmlns:a16="http://schemas.microsoft.com/office/drawing/2014/main" id="{DC38116B-F96D-2F34-D8FE-D32AED49EA02}"/>
              </a:ext>
            </a:extLst>
          </p:cNvPr>
          <p:cNvSpPr txBox="1"/>
          <p:nvPr/>
        </p:nvSpPr>
        <p:spPr>
          <a:xfrm>
            <a:off x="4168913" y="3165797"/>
            <a:ext cx="846666" cy="11319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376EEE78-9EC8-5252-EF88-3C2D8EC73CBB}"/>
              </a:ext>
            </a:extLst>
          </p:cNvPr>
          <p:cNvSpPr txBox="1"/>
          <p:nvPr/>
        </p:nvSpPr>
        <p:spPr>
          <a:xfrm>
            <a:off x="3792278" y="3408326"/>
            <a:ext cx="1594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Advisor</a:t>
            </a:r>
          </a:p>
          <a:p>
            <a:pPr algn="ctr"/>
            <a:r>
              <a:rPr lang="en-US" b="1">
                <a:ea typeface="Cambria"/>
              </a:rPr>
              <a:t> Connections</a:t>
            </a:r>
            <a:endParaRPr lang="en-US" b="1"/>
          </a:p>
        </p:txBody>
      </p:sp>
      <p:sp>
        <p:nvSpPr>
          <p:cNvPr id="27" name="Rectangle: Rounded Corners 26">
            <a:extLst>
              <a:ext uri="{FF2B5EF4-FFF2-40B4-BE49-F238E27FC236}">
                <a16:creationId xmlns:a16="http://schemas.microsoft.com/office/drawing/2014/main" id="{2FD45BCA-9D43-25F7-EBB1-703A1A93750C}"/>
              </a:ext>
            </a:extLst>
          </p:cNvPr>
          <p:cNvSpPr/>
          <p:nvPr/>
        </p:nvSpPr>
        <p:spPr>
          <a:xfrm>
            <a:off x="1668334" y="2935765"/>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4963DD2-A2EF-1923-4994-3A8E98FD1E12}"/>
              </a:ext>
            </a:extLst>
          </p:cNvPr>
          <p:cNvSpPr txBox="1"/>
          <p:nvPr/>
        </p:nvSpPr>
        <p:spPr>
          <a:xfrm>
            <a:off x="1594883" y="3408325"/>
            <a:ext cx="15239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Campus Connections</a:t>
            </a:r>
          </a:p>
        </p:txBody>
      </p:sp>
      <p:sp>
        <p:nvSpPr>
          <p:cNvPr id="29" name="TextBox 28">
            <a:extLst>
              <a:ext uri="{FF2B5EF4-FFF2-40B4-BE49-F238E27FC236}">
                <a16:creationId xmlns:a16="http://schemas.microsoft.com/office/drawing/2014/main" id="{C49C4BA9-6034-0813-2AF3-86F52F356319}"/>
              </a:ext>
            </a:extLst>
          </p:cNvPr>
          <p:cNvSpPr txBox="1"/>
          <p:nvPr/>
        </p:nvSpPr>
        <p:spPr>
          <a:xfrm>
            <a:off x="6025115" y="3408325"/>
            <a:ext cx="15239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Faculty Connections</a:t>
            </a:r>
          </a:p>
        </p:txBody>
      </p:sp>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C8D9A-34FC-4724-E1E9-B7AC66A40146}"/>
              </a:ext>
            </a:extLst>
          </p:cNvPr>
          <p:cNvSpPr txBox="1"/>
          <p:nvPr/>
        </p:nvSpPr>
        <p:spPr>
          <a:xfrm>
            <a:off x="3793677" y="2323375"/>
            <a:ext cx="424529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a:latin typeface="Calibri"/>
                <a:cs typeface="Segoe UI"/>
              </a:rPr>
              <a:t>Thank you!</a:t>
            </a:r>
            <a:endParaRPr lang="en-US" sz="6600">
              <a:ea typeface="Cambria"/>
            </a:endParaRPr>
          </a:p>
        </p:txBody>
      </p:sp>
    </p:spTree>
    <p:extLst>
      <p:ext uri="{BB962C8B-B14F-4D97-AF65-F5344CB8AC3E}">
        <p14:creationId xmlns:p14="http://schemas.microsoft.com/office/powerpoint/2010/main" val="16857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6271" y="278274"/>
            <a:ext cx="9133730" cy="1233424"/>
          </a:xfrm>
        </p:spPr>
        <p:txBody>
          <a:bodyPr/>
          <a:lstStyle/>
          <a:p>
            <a:r>
              <a:rPr lang="en-US" dirty="0"/>
              <a:t>CWU Teacher Academies Support Team</a:t>
            </a:r>
          </a:p>
        </p:txBody>
      </p:sp>
      <p:sp>
        <p:nvSpPr>
          <p:cNvPr id="14" name="Content Placeholder 13"/>
          <p:cNvSpPr>
            <a:spLocks noGrp="1"/>
          </p:cNvSpPr>
          <p:nvPr>
            <p:ph idx="1"/>
          </p:nvPr>
        </p:nvSpPr>
        <p:spPr>
          <a:xfrm>
            <a:off x="976271" y="1767471"/>
            <a:ext cx="10774041" cy="4152901"/>
          </a:xfrm>
        </p:spPr>
        <p:txBody>
          <a:bodyPr vert="horz" lIns="91440" tIns="45720" rIns="91440" bIns="45720" rtlCol="0" anchor="t">
            <a:normAutofit fontScale="92500" lnSpcReduction="20000"/>
          </a:bodyPr>
          <a:lstStyle/>
          <a:p>
            <a:r>
              <a:rPr lang="en-US" sz="2400" b="1" dirty="0"/>
              <a:t>Dawn Harry</a:t>
            </a:r>
            <a:r>
              <a:rPr lang="en-US" sz="2400" dirty="0"/>
              <a:t>, Director Teacher Academies, Student Teaching, and Field Experience</a:t>
            </a:r>
          </a:p>
          <a:p>
            <a:r>
              <a:rPr lang="en-US" sz="2400" b="1" dirty="0"/>
              <a:t>Dr. Jenny Dechaine</a:t>
            </a:r>
            <a:r>
              <a:rPr lang="en-US" sz="2400" dirty="0"/>
              <a:t>, School of Education Director, and Associate Dean of the College of Education and Professional Studies </a:t>
            </a:r>
          </a:p>
          <a:p>
            <a:r>
              <a:rPr lang="en-US" sz="2400" b="1" dirty="0"/>
              <a:t>Dr. Eric </a:t>
            </a:r>
            <a:r>
              <a:rPr lang="en-US" sz="2400" b="1" dirty="0" err="1"/>
              <a:t>Hougan</a:t>
            </a:r>
            <a:r>
              <a:rPr lang="en-US" sz="2400" b="1" dirty="0"/>
              <a:t>, Dr. Keith Reyes, Dr. Maria Hays, Dr. Bruce Palmquist, Jodi Musser, Hilary Hamlett, and Molly Lawson, </a:t>
            </a:r>
            <a:r>
              <a:rPr lang="en-US" sz="2400" dirty="0"/>
              <a:t>CWU Faculty Liaisons</a:t>
            </a:r>
          </a:p>
          <a:p>
            <a:pPr>
              <a:buClr>
                <a:srgbClr val="404040"/>
              </a:buClr>
            </a:pPr>
            <a:r>
              <a:rPr lang="en-US" sz="2400" b="1" dirty="0"/>
              <a:t>Amy Meyers and August </a:t>
            </a:r>
            <a:r>
              <a:rPr lang="en-US" sz="2400" b="1" dirty="0" err="1"/>
              <a:t>Tibbits</a:t>
            </a:r>
            <a:r>
              <a:rPr lang="en-US" sz="2400" dirty="0"/>
              <a:t>, Program Support Staff</a:t>
            </a:r>
            <a:endParaRPr lang="en-US" sz="2400" dirty="0">
              <a:ea typeface="Cambria"/>
            </a:endParaRPr>
          </a:p>
          <a:p>
            <a:pPr>
              <a:buClr>
                <a:srgbClr val="404040"/>
              </a:buClr>
            </a:pPr>
            <a:r>
              <a:rPr lang="en-US" sz="2400" b="1" dirty="0"/>
              <a:t>Cami Bello</a:t>
            </a:r>
            <a:r>
              <a:rPr lang="en-US" sz="2400" dirty="0"/>
              <a:t>, </a:t>
            </a:r>
            <a:r>
              <a:rPr lang="en-US" sz="2400" b="1" dirty="0"/>
              <a:t>Tatiana Fox, and Douglas Jensen</a:t>
            </a:r>
            <a:r>
              <a:rPr lang="en-US" sz="2400" dirty="0"/>
              <a:t>, School of Education Academic Advisors</a:t>
            </a:r>
            <a:endParaRPr lang="en-US" sz="2400" dirty="0">
              <a:ea typeface="Cambria"/>
            </a:endParaRPr>
          </a:p>
          <a:p>
            <a:pPr>
              <a:buClr>
                <a:srgbClr val="404040"/>
              </a:buClr>
            </a:pPr>
            <a:r>
              <a:rPr lang="en-US" sz="2400" b="1" dirty="0"/>
              <a:t>Abner Ramos-Navarro, Lauren Nelson, Kimberly Ramos-Navarro, </a:t>
            </a:r>
            <a:r>
              <a:rPr lang="en-US" sz="2400" b="1" dirty="0" err="1"/>
              <a:t>Linzay</a:t>
            </a:r>
            <a:r>
              <a:rPr lang="en-US" sz="2400" b="1" dirty="0"/>
              <a:t> Jaime, and </a:t>
            </a:r>
            <a:r>
              <a:rPr lang="en-US" sz="2400" b="1" dirty="0" err="1"/>
              <a:t>Vinessa</a:t>
            </a:r>
            <a:r>
              <a:rPr lang="en-US" sz="2400" b="1" dirty="0"/>
              <a:t> Hubbard, </a:t>
            </a:r>
            <a:r>
              <a:rPr lang="en-US" sz="2400" dirty="0"/>
              <a:t>CWU Teacher Academies Student Ambassadors</a:t>
            </a:r>
            <a:endParaRPr lang="en-US" sz="2400" dirty="0">
              <a:ea typeface="+mn-lt"/>
              <a:cs typeface="+mn-lt"/>
            </a:endParaRPr>
          </a:p>
          <a:p>
            <a:pPr>
              <a:buClr>
                <a:srgbClr val="404040"/>
              </a:buClr>
            </a:pPr>
            <a:endParaRPr lang="en-US" dirty="0">
              <a:ea typeface="Cambria"/>
            </a:endParaRP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1AE587-D6C5-2E40-2536-D701B53C4764}"/>
              </a:ext>
            </a:extLst>
          </p:cNvPr>
          <p:cNvSpPr txBox="1"/>
          <p:nvPr/>
        </p:nvSpPr>
        <p:spPr>
          <a:xfrm>
            <a:off x="4321627" y="608114"/>
            <a:ext cx="57130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mbria"/>
              </a:rPr>
              <a:t>What is Teacher Academy?</a:t>
            </a:r>
            <a:endParaRPr lang="en-US"/>
          </a:p>
        </p:txBody>
      </p:sp>
      <p:pic>
        <p:nvPicPr>
          <p:cNvPr id="4" name="Picture 3">
            <a:extLst>
              <a:ext uri="{FF2B5EF4-FFF2-40B4-BE49-F238E27FC236}">
                <a16:creationId xmlns:a16="http://schemas.microsoft.com/office/drawing/2014/main" id="{BD65A638-B0E1-F05C-E180-C8F631F21170}"/>
              </a:ext>
            </a:extLst>
          </p:cNvPr>
          <p:cNvPicPr>
            <a:picLocks noChangeAspect="1"/>
          </p:cNvPicPr>
          <p:nvPr/>
        </p:nvPicPr>
        <p:blipFill>
          <a:blip r:embed="rId3"/>
          <a:stretch>
            <a:fillRect/>
          </a:stretch>
        </p:blipFill>
        <p:spPr>
          <a:xfrm>
            <a:off x="1927267" y="1293062"/>
            <a:ext cx="7772400" cy="3572716"/>
          </a:xfrm>
          <a:prstGeom prst="rect">
            <a:avLst/>
          </a:prstGeom>
        </p:spPr>
      </p:pic>
      <p:sp>
        <p:nvSpPr>
          <p:cNvPr id="3" name="TextBox 2">
            <a:extLst>
              <a:ext uri="{FF2B5EF4-FFF2-40B4-BE49-F238E27FC236}">
                <a16:creationId xmlns:a16="http://schemas.microsoft.com/office/drawing/2014/main" id="{A47D6CB5-E43A-944E-1587-FAE4007F622B}"/>
              </a:ext>
            </a:extLst>
          </p:cNvPr>
          <p:cNvSpPr txBox="1"/>
          <p:nvPr/>
        </p:nvSpPr>
        <p:spPr>
          <a:xfrm>
            <a:off x="3187700" y="5181600"/>
            <a:ext cx="5727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4"/>
              </a:rPr>
              <a:t>https://www.youtube.com/watch?v=tVC7-l9dD_E</a:t>
            </a:r>
            <a:endParaRPr lang="en-US"/>
          </a:p>
        </p:txBody>
      </p:sp>
    </p:spTree>
    <p:extLst>
      <p:ext uri="{BB962C8B-B14F-4D97-AF65-F5344CB8AC3E}">
        <p14:creationId xmlns:p14="http://schemas.microsoft.com/office/powerpoint/2010/main" val="34646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D70A-6E28-8A5F-CD39-CF3A0C0212B3}"/>
              </a:ext>
            </a:extLst>
          </p:cNvPr>
          <p:cNvSpPr>
            <a:spLocks noGrp="1"/>
          </p:cNvSpPr>
          <p:nvPr>
            <p:ph type="title"/>
          </p:nvPr>
        </p:nvSpPr>
        <p:spPr>
          <a:xfrm>
            <a:off x="1524000" y="78910"/>
            <a:ext cx="9133730" cy="1233424"/>
          </a:xfrm>
        </p:spPr>
        <p:txBody>
          <a:bodyPr anchor="b">
            <a:normAutofit/>
          </a:bodyPr>
          <a:lstStyle/>
          <a:p>
            <a:r>
              <a:rPr lang="en-US"/>
              <a:t>CWU Teacher Academies Support Model</a:t>
            </a:r>
          </a:p>
        </p:txBody>
      </p:sp>
      <p:sp>
        <p:nvSpPr>
          <p:cNvPr id="8" name="Text Placeholder 2">
            <a:extLst>
              <a:ext uri="{FF2B5EF4-FFF2-40B4-BE49-F238E27FC236}">
                <a16:creationId xmlns:a16="http://schemas.microsoft.com/office/drawing/2014/main" id="{6EE5F1D3-FE89-585C-9877-D0A9602FE193}"/>
              </a:ext>
            </a:extLst>
          </p:cNvPr>
          <p:cNvSpPr>
            <a:spLocks noGrp="1"/>
          </p:cNvSpPr>
          <p:nvPr>
            <p:ph type="body" idx="1"/>
          </p:nvPr>
        </p:nvSpPr>
        <p:spPr>
          <a:xfrm>
            <a:off x="1528572" y="1376018"/>
            <a:ext cx="4480560" cy="768096"/>
          </a:xfrm>
        </p:spPr>
        <p:txBody>
          <a:bodyPr/>
          <a:lstStyle/>
          <a:p>
            <a:r>
              <a:rPr lang="en-US">
                <a:ea typeface="Cambria"/>
              </a:rPr>
              <a:t>Who Do We Support?</a:t>
            </a:r>
            <a:endParaRPr lang="en-US"/>
          </a:p>
        </p:txBody>
      </p:sp>
      <p:sp>
        <p:nvSpPr>
          <p:cNvPr id="3" name="Content Placeholder 2">
            <a:extLst>
              <a:ext uri="{FF2B5EF4-FFF2-40B4-BE49-F238E27FC236}">
                <a16:creationId xmlns:a16="http://schemas.microsoft.com/office/drawing/2014/main" id="{89411335-AC3A-61B5-9780-DF7DD1315626}"/>
              </a:ext>
            </a:extLst>
          </p:cNvPr>
          <p:cNvSpPr>
            <a:spLocks noGrp="1"/>
          </p:cNvSpPr>
          <p:nvPr>
            <p:ph sz="half" idx="2"/>
          </p:nvPr>
        </p:nvSpPr>
        <p:spPr>
          <a:xfrm>
            <a:off x="1528572" y="2144114"/>
            <a:ext cx="4480560" cy="3494686"/>
          </a:xfrm>
        </p:spPr>
        <p:txBody>
          <a:bodyPr vert="horz" lIns="91440" tIns="45720" rIns="91440" bIns="45720" rtlCol="0" anchor="t">
            <a:normAutofit/>
          </a:bodyPr>
          <a:lstStyle/>
          <a:p>
            <a:pPr marL="388620" indent="-342900">
              <a:lnSpc>
                <a:spcPct val="90000"/>
              </a:lnSpc>
              <a:buClr>
                <a:srgbClr val="404040"/>
              </a:buClr>
            </a:pPr>
            <a:r>
              <a:rPr lang="en-US"/>
              <a:t>High school students considering a career in education</a:t>
            </a:r>
            <a:endParaRPr lang="en-US">
              <a:ea typeface="Cambria"/>
            </a:endParaRPr>
          </a:p>
          <a:p>
            <a:pPr marL="388620" indent="-342900">
              <a:lnSpc>
                <a:spcPct val="90000"/>
              </a:lnSpc>
            </a:pPr>
            <a:r>
              <a:rPr lang="en-US"/>
              <a:t>Transfer students who wish to become teachers</a:t>
            </a:r>
            <a:endParaRPr lang="en-US">
              <a:ea typeface="Cambria"/>
            </a:endParaRPr>
          </a:p>
          <a:p>
            <a:pPr marL="388620" indent="-342900">
              <a:lnSpc>
                <a:spcPct val="90000"/>
              </a:lnSpc>
            </a:pPr>
            <a:r>
              <a:rPr lang="en-US"/>
              <a:t>Current CWU students pursuing teacher certification.   </a:t>
            </a:r>
            <a:endParaRPr lang="en-US">
              <a:ea typeface="Cambria"/>
            </a:endParaRPr>
          </a:p>
          <a:p>
            <a:pPr>
              <a:lnSpc>
                <a:spcPct val="90000"/>
              </a:lnSpc>
              <a:buClr>
                <a:srgbClr val="404040"/>
              </a:buClr>
            </a:pPr>
            <a:endParaRPr lang="en-US" sz="1700"/>
          </a:p>
          <a:p>
            <a:pPr>
              <a:lnSpc>
                <a:spcPct val="90000"/>
              </a:lnSpc>
              <a:buClr>
                <a:srgbClr val="404040"/>
              </a:buClr>
            </a:pPr>
            <a:endParaRPr lang="en-US" sz="1700"/>
          </a:p>
        </p:txBody>
      </p:sp>
      <p:sp>
        <p:nvSpPr>
          <p:cNvPr id="10" name="Text Placeholder 4">
            <a:extLst>
              <a:ext uri="{FF2B5EF4-FFF2-40B4-BE49-F238E27FC236}">
                <a16:creationId xmlns:a16="http://schemas.microsoft.com/office/drawing/2014/main" id="{BBA90FF7-1166-4E63-6894-C65745FF6C16}"/>
              </a:ext>
            </a:extLst>
          </p:cNvPr>
          <p:cNvSpPr>
            <a:spLocks noGrp="1"/>
          </p:cNvSpPr>
          <p:nvPr>
            <p:ph type="body" sz="quarter" idx="3"/>
          </p:nvPr>
        </p:nvSpPr>
        <p:spPr>
          <a:xfrm>
            <a:off x="6177169" y="1376018"/>
            <a:ext cx="4480560" cy="768096"/>
          </a:xfrm>
        </p:spPr>
        <p:txBody>
          <a:bodyPr/>
          <a:lstStyle/>
          <a:p>
            <a:r>
              <a:rPr lang="en-US">
                <a:ea typeface="Cambria"/>
              </a:rPr>
              <a:t>Aims/Goals</a:t>
            </a:r>
            <a:endParaRPr lang="en-US"/>
          </a:p>
        </p:txBody>
      </p:sp>
      <p:sp>
        <p:nvSpPr>
          <p:cNvPr id="12" name="Content Placeholder 5">
            <a:extLst>
              <a:ext uri="{FF2B5EF4-FFF2-40B4-BE49-F238E27FC236}">
                <a16:creationId xmlns:a16="http://schemas.microsoft.com/office/drawing/2014/main" id="{FB96E041-9B3D-A1BE-764A-B341261DD831}"/>
              </a:ext>
            </a:extLst>
          </p:cNvPr>
          <p:cNvSpPr>
            <a:spLocks noGrp="1"/>
          </p:cNvSpPr>
          <p:nvPr>
            <p:ph sz="quarter" idx="4"/>
          </p:nvPr>
        </p:nvSpPr>
        <p:spPr>
          <a:xfrm>
            <a:off x="6177169" y="2144114"/>
            <a:ext cx="4480560" cy="3494686"/>
          </a:xfrm>
        </p:spPr>
        <p:txBody>
          <a:bodyPr vert="horz" lIns="91440" tIns="45720" rIns="91440" bIns="45720" rtlCol="0" anchor="t">
            <a:normAutofit/>
          </a:bodyPr>
          <a:lstStyle/>
          <a:p>
            <a:r>
              <a:rPr lang="en-US">
                <a:ea typeface="+mn-lt"/>
                <a:cs typeface="+mn-lt"/>
              </a:rPr>
              <a:t>Easing the teacher shortage, particularly in underserved areas</a:t>
            </a:r>
            <a:endParaRPr lang="en-US"/>
          </a:p>
          <a:p>
            <a:pPr>
              <a:buClr>
                <a:srgbClr val="404040"/>
              </a:buClr>
            </a:pPr>
            <a:r>
              <a:rPr lang="en-US">
                <a:ea typeface="+mn-lt"/>
                <a:cs typeface="+mn-lt"/>
              </a:rPr>
              <a:t>Diversifying the teaching profession by providing critical support to students on their teacher education pathways.</a:t>
            </a:r>
            <a:endParaRPr lang="en-US"/>
          </a:p>
          <a:p>
            <a:pPr>
              <a:buClr>
                <a:srgbClr val="404040"/>
              </a:buClr>
            </a:pPr>
            <a:endParaRPr lang="en-US">
              <a:ea typeface="Cambria"/>
            </a:endParaRPr>
          </a:p>
        </p:txBody>
      </p:sp>
    </p:spTree>
    <p:extLst>
      <p:ext uri="{BB962C8B-B14F-4D97-AF65-F5344CB8AC3E}">
        <p14:creationId xmlns:p14="http://schemas.microsoft.com/office/powerpoint/2010/main" val="21827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6DC861-CFFB-3593-A362-EB3D1AD640CC}"/>
              </a:ext>
            </a:extLst>
          </p:cNvPr>
          <p:cNvSpPr/>
          <p:nvPr/>
        </p:nvSpPr>
        <p:spPr>
          <a:xfrm>
            <a:off x="8819114" y="4382978"/>
            <a:ext cx="76791" cy="1872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a:extLst>
              <a:ext uri="{FF2B5EF4-FFF2-40B4-BE49-F238E27FC236}">
                <a16:creationId xmlns:a16="http://schemas.microsoft.com/office/drawing/2014/main" id="{A8F214CE-DCB9-311F-4395-522503E87FCB}"/>
              </a:ext>
            </a:extLst>
          </p:cNvPr>
          <p:cNvSpPr/>
          <p:nvPr/>
        </p:nvSpPr>
        <p:spPr>
          <a:xfrm>
            <a:off x="2315534" y="4382977"/>
            <a:ext cx="82697" cy="1311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00DF46BD-CFEE-A269-73A0-78505C091535}"/>
              </a:ext>
            </a:extLst>
          </p:cNvPr>
          <p:cNvSpPr txBox="1"/>
          <p:nvPr/>
        </p:nvSpPr>
        <p:spPr>
          <a:xfrm>
            <a:off x="862417" y="1069162"/>
            <a:ext cx="93920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ea typeface="Cambria"/>
              </a:rPr>
              <a:t>CWU Teacher Academies Support Model</a:t>
            </a:r>
          </a:p>
        </p:txBody>
      </p:sp>
      <p:sp>
        <p:nvSpPr>
          <p:cNvPr id="17" name="Rectangle: Rounded Corners 16">
            <a:extLst>
              <a:ext uri="{FF2B5EF4-FFF2-40B4-BE49-F238E27FC236}">
                <a16:creationId xmlns:a16="http://schemas.microsoft.com/office/drawing/2014/main" id="{040D4169-FF34-4A53-8686-D4E30057CDCE}"/>
              </a:ext>
            </a:extLst>
          </p:cNvPr>
          <p:cNvSpPr/>
          <p:nvPr/>
        </p:nvSpPr>
        <p:spPr>
          <a:xfrm>
            <a:off x="3936614" y="2941673"/>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ABA653-4E89-3FD1-EA05-D180257F8393}"/>
              </a:ext>
            </a:extLst>
          </p:cNvPr>
          <p:cNvSpPr/>
          <p:nvPr/>
        </p:nvSpPr>
        <p:spPr>
          <a:xfrm>
            <a:off x="6098567" y="2941673"/>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E30AD19-C646-27E7-8492-401EA97110C7}"/>
              </a:ext>
            </a:extLst>
          </p:cNvPr>
          <p:cNvSpPr/>
          <p:nvPr/>
        </p:nvSpPr>
        <p:spPr>
          <a:xfrm>
            <a:off x="8166009" y="2941674"/>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EDB7B6-972E-DE06-0C34-71A4D0E3FBB4}"/>
              </a:ext>
            </a:extLst>
          </p:cNvPr>
          <p:cNvSpPr/>
          <p:nvPr/>
        </p:nvSpPr>
        <p:spPr>
          <a:xfrm>
            <a:off x="4583813" y="4530650"/>
            <a:ext cx="82697" cy="1157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Rectangle 20">
            <a:extLst>
              <a:ext uri="{FF2B5EF4-FFF2-40B4-BE49-F238E27FC236}">
                <a16:creationId xmlns:a16="http://schemas.microsoft.com/office/drawing/2014/main" id="{5B7B4599-3FB2-FD14-F15F-C3B65A5BDD95}"/>
              </a:ext>
            </a:extLst>
          </p:cNvPr>
          <p:cNvSpPr/>
          <p:nvPr/>
        </p:nvSpPr>
        <p:spPr>
          <a:xfrm>
            <a:off x="6745766" y="4536557"/>
            <a:ext cx="82697" cy="1311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TextBox 22">
            <a:extLst>
              <a:ext uri="{FF2B5EF4-FFF2-40B4-BE49-F238E27FC236}">
                <a16:creationId xmlns:a16="http://schemas.microsoft.com/office/drawing/2014/main" id="{79244CBF-E65F-4CDF-E586-1ECC9EB702DD}"/>
              </a:ext>
            </a:extLst>
          </p:cNvPr>
          <p:cNvSpPr txBox="1"/>
          <p:nvPr/>
        </p:nvSpPr>
        <p:spPr>
          <a:xfrm>
            <a:off x="8015767" y="3414231"/>
            <a:ext cx="16066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Student</a:t>
            </a:r>
          </a:p>
          <a:p>
            <a:pPr algn="ctr"/>
            <a:r>
              <a:rPr lang="en-US" b="1">
                <a:ea typeface="Cambria"/>
              </a:rPr>
              <a:t> Connections</a:t>
            </a:r>
            <a:endParaRPr lang="en-US" b="1"/>
          </a:p>
        </p:txBody>
      </p:sp>
      <p:sp>
        <p:nvSpPr>
          <p:cNvPr id="4" name="TextBox 3">
            <a:extLst>
              <a:ext uri="{FF2B5EF4-FFF2-40B4-BE49-F238E27FC236}">
                <a16:creationId xmlns:a16="http://schemas.microsoft.com/office/drawing/2014/main" id="{DC38116B-F96D-2F34-D8FE-D32AED49EA02}"/>
              </a:ext>
            </a:extLst>
          </p:cNvPr>
          <p:cNvSpPr txBox="1"/>
          <p:nvPr/>
        </p:nvSpPr>
        <p:spPr>
          <a:xfrm>
            <a:off x="4168913" y="3165797"/>
            <a:ext cx="846666" cy="11319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376EEE78-9EC8-5252-EF88-3C2D8EC73CBB}"/>
              </a:ext>
            </a:extLst>
          </p:cNvPr>
          <p:cNvSpPr txBox="1"/>
          <p:nvPr/>
        </p:nvSpPr>
        <p:spPr>
          <a:xfrm>
            <a:off x="3792278" y="3408326"/>
            <a:ext cx="1594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Advisor</a:t>
            </a:r>
          </a:p>
          <a:p>
            <a:pPr algn="ctr"/>
            <a:r>
              <a:rPr lang="en-US" b="1">
                <a:ea typeface="Cambria"/>
              </a:rPr>
              <a:t> Connections</a:t>
            </a:r>
            <a:endParaRPr lang="en-US" b="1"/>
          </a:p>
        </p:txBody>
      </p:sp>
      <p:sp>
        <p:nvSpPr>
          <p:cNvPr id="27" name="Rectangle: Rounded Corners 26">
            <a:extLst>
              <a:ext uri="{FF2B5EF4-FFF2-40B4-BE49-F238E27FC236}">
                <a16:creationId xmlns:a16="http://schemas.microsoft.com/office/drawing/2014/main" id="{2FD45BCA-9D43-25F7-EBB1-703A1A93750C}"/>
              </a:ext>
            </a:extLst>
          </p:cNvPr>
          <p:cNvSpPr/>
          <p:nvPr/>
        </p:nvSpPr>
        <p:spPr>
          <a:xfrm>
            <a:off x="1668334" y="2935765"/>
            <a:ext cx="1382234" cy="1596938"/>
          </a:xfrm>
          <a:prstGeom prst="roundRect">
            <a:avLst/>
          </a:prstGeom>
          <a:solidFill>
            <a:schemeClr val="bg1"/>
          </a:solidFill>
          <a:ln w="57150">
            <a:solidFill>
              <a:srgbClr val="E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4963DD2-A2EF-1923-4994-3A8E98FD1E12}"/>
              </a:ext>
            </a:extLst>
          </p:cNvPr>
          <p:cNvSpPr txBox="1"/>
          <p:nvPr/>
        </p:nvSpPr>
        <p:spPr>
          <a:xfrm>
            <a:off x="1594883" y="3408325"/>
            <a:ext cx="15239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Campus Connections</a:t>
            </a:r>
          </a:p>
        </p:txBody>
      </p:sp>
      <p:sp>
        <p:nvSpPr>
          <p:cNvPr id="29" name="TextBox 28">
            <a:extLst>
              <a:ext uri="{FF2B5EF4-FFF2-40B4-BE49-F238E27FC236}">
                <a16:creationId xmlns:a16="http://schemas.microsoft.com/office/drawing/2014/main" id="{C49C4BA9-6034-0813-2AF3-86F52F356319}"/>
              </a:ext>
            </a:extLst>
          </p:cNvPr>
          <p:cNvSpPr txBox="1"/>
          <p:nvPr/>
        </p:nvSpPr>
        <p:spPr>
          <a:xfrm>
            <a:off x="6025115" y="3408325"/>
            <a:ext cx="15239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mbria"/>
              </a:rPr>
              <a:t>Faculty Connections</a:t>
            </a:r>
          </a:p>
        </p:txBody>
      </p:sp>
      <p:pic>
        <p:nvPicPr>
          <p:cNvPr id="5" name="Graphic 5" descr="A school bus">
            <a:extLst>
              <a:ext uri="{FF2B5EF4-FFF2-40B4-BE49-F238E27FC236}">
                <a16:creationId xmlns:a16="http://schemas.microsoft.com/office/drawing/2014/main" id="{337D2255-8741-9D15-7AEF-69A0F9716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3024" y="3431360"/>
            <a:ext cx="4973676" cy="4973676"/>
          </a:xfrm>
          <a:prstGeom prst="rect">
            <a:avLst/>
          </a:prstGeom>
        </p:spPr>
      </p:pic>
    </p:spTree>
    <p:extLst>
      <p:ext uri="{BB962C8B-B14F-4D97-AF65-F5344CB8AC3E}">
        <p14:creationId xmlns:p14="http://schemas.microsoft.com/office/powerpoint/2010/main" val="42072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9770-19E4-6321-FAA6-351136D395E6}"/>
              </a:ext>
            </a:extLst>
          </p:cNvPr>
          <p:cNvSpPr>
            <a:spLocks noGrp="1"/>
          </p:cNvSpPr>
          <p:nvPr>
            <p:ph type="title"/>
          </p:nvPr>
        </p:nvSpPr>
        <p:spPr>
          <a:xfrm>
            <a:off x="1097280" y="1188720"/>
            <a:ext cx="3108960" cy="2286000"/>
          </a:xfrm>
        </p:spPr>
        <p:txBody>
          <a:bodyPr anchor="b">
            <a:normAutofit/>
          </a:bodyPr>
          <a:lstStyle/>
          <a:p>
            <a:r>
              <a:rPr lang="en-US"/>
              <a:t>Campus Connections</a:t>
            </a:r>
          </a:p>
        </p:txBody>
      </p:sp>
      <p:sp>
        <p:nvSpPr>
          <p:cNvPr id="3" name="Content Placeholder 2">
            <a:extLst>
              <a:ext uri="{FF2B5EF4-FFF2-40B4-BE49-F238E27FC236}">
                <a16:creationId xmlns:a16="http://schemas.microsoft.com/office/drawing/2014/main" id="{005390BE-ADFC-10A2-09FC-41197AC09E90}"/>
              </a:ext>
            </a:extLst>
          </p:cNvPr>
          <p:cNvSpPr>
            <a:spLocks noGrp="1"/>
          </p:cNvSpPr>
          <p:nvPr>
            <p:ph idx="1"/>
          </p:nvPr>
        </p:nvSpPr>
        <p:spPr>
          <a:xfrm>
            <a:off x="4489967" y="871126"/>
            <a:ext cx="6675120" cy="5473700"/>
          </a:xfrm>
        </p:spPr>
        <p:txBody>
          <a:bodyPr vert="horz" lIns="91440" tIns="45720" rIns="91440" bIns="45720" rtlCol="0" anchor="t">
            <a:normAutofit/>
          </a:bodyPr>
          <a:lstStyle/>
          <a:p>
            <a:pPr marL="45720" indent="0">
              <a:spcBef>
                <a:spcPts val="0"/>
              </a:spcBef>
              <a:buNone/>
            </a:pPr>
            <a:r>
              <a:rPr lang="en-US"/>
              <a:t>Supports Teacher Academies studies through:</a:t>
            </a:r>
          </a:p>
          <a:p>
            <a:pPr marL="45720" indent="0">
              <a:spcBef>
                <a:spcPts val="0"/>
              </a:spcBef>
              <a:buNone/>
            </a:pPr>
            <a:endParaRPr lang="en-US"/>
          </a:p>
          <a:p>
            <a:pPr>
              <a:spcBef>
                <a:spcPts val="0"/>
              </a:spcBef>
              <a:buClr>
                <a:srgbClr val="404040"/>
              </a:buClr>
            </a:pPr>
            <a:r>
              <a:rPr lang="en-US"/>
              <a:t>Welcoming high school Teacher Academies to our campuses including our regional Centers</a:t>
            </a:r>
            <a:endParaRPr lang="en-US">
              <a:ea typeface="Cambria"/>
            </a:endParaRPr>
          </a:p>
          <a:p>
            <a:pPr lvl="1">
              <a:spcBef>
                <a:spcPts val="0"/>
              </a:spcBef>
              <a:buClr>
                <a:srgbClr val="404040"/>
              </a:buClr>
            </a:pPr>
            <a:r>
              <a:rPr lang="en-US">
                <a:ea typeface="Cambria"/>
              </a:rPr>
              <a:t>Sometimes including overnight campus stays!</a:t>
            </a:r>
          </a:p>
          <a:p>
            <a:pPr>
              <a:spcBef>
                <a:spcPts val="0"/>
              </a:spcBef>
              <a:buClr>
                <a:srgbClr val="404040"/>
              </a:buClr>
            </a:pPr>
            <a:r>
              <a:rPr lang="en-US"/>
              <a:t>Classroom visits to our education classes in which TA students can interact with CWU faculty and students</a:t>
            </a:r>
            <a:endParaRPr lang="en-US">
              <a:ea typeface="Cambria"/>
            </a:endParaRPr>
          </a:p>
          <a:p>
            <a:pPr>
              <a:spcBef>
                <a:spcPts val="0"/>
              </a:spcBef>
              <a:buClr>
                <a:srgbClr val="404040"/>
              </a:buClr>
            </a:pPr>
            <a:r>
              <a:rPr lang="en-US"/>
              <a:t>Student panels with our CWU Teacher Academy alumni to share their experiences in teacher education at CWU</a:t>
            </a:r>
            <a:endParaRPr lang="en-US">
              <a:ea typeface="Cambria"/>
            </a:endParaRPr>
          </a:p>
          <a:p>
            <a:pPr>
              <a:spcBef>
                <a:spcPts val="0"/>
              </a:spcBef>
              <a:buClr>
                <a:srgbClr val="404040"/>
              </a:buClr>
            </a:pPr>
            <a:r>
              <a:rPr lang="en-US"/>
              <a:t>Collaboration conversations between high school Teacher Academies teachers and school leaders and CWU TA staff on how we can best support their district’s teacher pipeline </a:t>
            </a:r>
            <a:endParaRPr lang="en-US">
              <a:ea typeface="Cambria"/>
            </a:endParaRPr>
          </a:p>
          <a:p>
            <a:pPr>
              <a:buClr>
                <a:srgbClr val="404040"/>
              </a:buClr>
            </a:pPr>
            <a:endParaRPr lang="en-US"/>
          </a:p>
        </p:txBody>
      </p:sp>
    </p:spTree>
    <p:extLst>
      <p:ext uri="{BB962C8B-B14F-4D97-AF65-F5344CB8AC3E}">
        <p14:creationId xmlns:p14="http://schemas.microsoft.com/office/powerpoint/2010/main" val="14963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536" y="-654255"/>
            <a:ext cx="6003378" cy="1866605"/>
          </a:xfrm>
        </p:spPr>
        <p:txBody>
          <a:bodyPr/>
          <a:lstStyle/>
          <a:p>
            <a:r>
              <a:rPr lang="en-US"/>
              <a:t>Puyallup goes to CWU!</a:t>
            </a:r>
          </a:p>
        </p:txBody>
      </p:sp>
      <p:pic>
        <p:nvPicPr>
          <p:cNvPr id="5" name="Graphic 5" descr="A school bus">
            <a:extLst>
              <a:ext uri="{FF2B5EF4-FFF2-40B4-BE49-F238E27FC236}">
                <a16:creationId xmlns:a16="http://schemas.microsoft.com/office/drawing/2014/main" id="{BD530F8B-25A9-6A0C-801D-A18CA8E2D68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010467" y="2238152"/>
            <a:ext cx="5540745" cy="5540745"/>
          </a:xfrm>
        </p:spPr>
      </p:pic>
      <p:graphicFrame>
        <p:nvGraphicFramePr>
          <p:cNvPr id="7" name="Table 6">
            <a:extLst>
              <a:ext uri="{FF2B5EF4-FFF2-40B4-BE49-F238E27FC236}">
                <a16:creationId xmlns:a16="http://schemas.microsoft.com/office/drawing/2014/main" id="{21BC68FF-B6B5-BFD0-615E-B98713BCE411}"/>
              </a:ext>
            </a:extLst>
          </p:cNvPr>
          <p:cNvGraphicFramePr>
            <a:graphicFrameLocks noGrp="1"/>
          </p:cNvGraphicFramePr>
          <p:nvPr>
            <p:extLst>
              <p:ext uri="{D42A27DB-BD31-4B8C-83A1-F6EECF244321}">
                <p14:modId xmlns:p14="http://schemas.microsoft.com/office/powerpoint/2010/main" val="3912006045"/>
              </p:ext>
            </p:extLst>
          </p:nvPr>
        </p:nvGraphicFramePr>
        <p:xfrm>
          <a:off x="863031" y="1522526"/>
          <a:ext cx="4977332" cy="4244411"/>
        </p:xfrm>
        <a:graphic>
          <a:graphicData uri="http://schemas.openxmlformats.org/drawingml/2006/table">
            <a:tbl>
              <a:tblPr firstRow="1" bandRow="1">
                <a:tableStyleId>{16D9F66E-5EB9-4882-86FB-DCBF35E3C3E4}</a:tableStyleId>
              </a:tblPr>
              <a:tblGrid>
                <a:gridCol w="1204865">
                  <a:extLst>
                    <a:ext uri="{9D8B030D-6E8A-4147-A177-3AD203B41FA5}">
                      <a16:colId xmlns:a16="http://schemas.microsoft.com/office/drawing/2014/main" val="804218736"/>
                    </a:ext>
                  </a:extLst>
                </a:gridCol>
                <a:gridCol w="1267909">
                  <a:extLst>
                    <a:ext uri="{9D8B030D-6E8A-4147-A177-3AD203B41FA5}">
                      <a16:colId xmlns:a16="http://schemas.microsoft.com/office/drawing/2014/main" val="346017878"/>
                    </a:ext>
                  </a:extLst>
                </a:gridCol>
                <a:gridCol w="2504558">
                  <a:extLst>
                    <a:ext uri="{9D8B030D-6E8A-4147-A177-3AD203B41FA5}">
                      <a16:colId xmlns:a16="http://schemas.microsoft.com/office/drawing/2014/main" val="2915231363"/>
                    </a:ext>
                  </a:extLst>
                </a:gridCol>
              </a:tblGrid>
              <a:tr h="271720">
                <a:tc>
                  <a:txBody>
                    <a:bodyPr/>
                    <a:lstStyle/>
                    <a:p>
                      <a:pPr marL="0" marR="0">
                        <a:spcBef>
                          <a:spcPts val="0"/>
                        </a:spcBef>
                        <a:spcAft>
                          <a:spcPts val="0"/>
                        </a:spcAft>
                      </a:pPr>
                      <a:r>
                        <a:rPr lang="en-US" sz="1150">
                          <a:effectLst/>
                        </a:rPr>
                        <a:t>TIME </a:t>
                      </a:r>
                      <a:endParaRPr lang="en-US" sz="1200">
                        <a:effectLst/>
                        <a:latin typeface="Calibri" panose="020F0502020204030204" pitchFamily="34" charset="0"/>
                      </a:endParaRPr>
                    </a:p>
                  </a:txBody>
                  <a:tcPr marL="68580" marR="68580">
                    <a:solidFill>
                      <a:schemeClr val="bg1"/>
                    </a:solidFill>
                  </a:tcPr>
                </a:tc>
                <a:tc>
                  <a:txBody>
                    <a:bodyPr/>
                    <a:lstStyle/>
                    <a:p>
                      <a:pPr marL="0" marR="0">
                        <a:spcBef>
                          <a:spcPts val="0"/>
                        </a:spcBef>
                        <a:spcAft>
                          <a:spcPts val="0"/>
                        </a:spcAft>
                      </a:pPr>
                      <a:r>
                        <a:rPr lang="en-US" sz="1150">
                          <a:effectLst/>
                        </a:rPr>
                        <a:t>LOCATION </a:t>
                      </a:r>
                      <a:endParaRPr lang="en-US" sz="1200">
                        <a:effectLst/>
                        <a:latin typeface="Calibri" panose="020F0502020204030204" pitchFamily="34" charset="0"/>
                      </a:endParaRPr>
                    </a:p>
                  </a:txBody>
                  <a:tcPr marL="68580" marR="68580"/>
                </a:tc>
                <a:tc>
                  <a:txBody>
                    <a:bodyPr/>
                    <a:lstStyle/>
                    <a:p>
                      <a:pPr marL="0" marR="0" indent="0" algn="l">
                        <a:spcBef>
                          <a:spcPts val="0"/>
                        </a:spcBef>
                        <a:spcAft>
                          <a:spcPts val="0"/>
                        </a:spcAft>
                        <a:buNone/>
                      </a:pPr>
                      <a:r>
                        <a:rPr lang="en-US" sz="1150">
                          <a:effectLst/>
                        </a:rPr>
                        <a:t>ACTIVITY </a:t>
                      </a:r>
                      <a:endParaRPr lang="en-US" sz="1200">
                        <a:effectLst/>
                        <a:latin typeface="Calibri"/>
                      </a:endParaRPr>
                    </a:p>
                  </a:txBody>
                  <a:tcPr marL="68580" marR="68580"/>
                </a:tc>
                <a:extLst>
                  <a:ext uri="{0D108BD9-81ED-4DB2-BD59-A6C34878D82A}">
                    <a16:rowId xmlns:a16="http://schemas.microsoft.com/office/drawing/2014/main" val="2471877326"/>
                  </a:ext>
                </a:extLst>
              </a:tr>
              <a:tr h="352425">
                <a:tc>
                  <a:txBody>
                    <a:bodyPr/>
                    <a:lstStyle/>
                    <a:p>
                      <a:pPr marL="0" marR="0">
                        <a:spcBef>
                          <a:spcPts val="0"/>
                        </a:spcBef>
                        <a:spcAft>
                          <a:spcPts val="0"/>
                        </a:spcAft>
                      </a:pPr>
                      <a:r>
                        <a:rPr lang="en-US" sz="1100">
                          <a:effectLst/>
                        </a:rPr>
                        <a:t>9:00/9:15</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Back entrance of Black Hall on Chestnut Street</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Arrival at CWU</a:t>
                      </a:r>
                      <a:r>
                        <a:rPr lang="en-US" sz="1150">
                          <a:effectLst/>
                        </a:rPr>
                        <a:t>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1856921002"/>
                  </a:ext>
                </a:extLst>
              </a:tr>
              <a:tr h="523875">
                <a:tc>
                  <a:txBody>
                    <a:bodyPr/>
                    <a:lstStyle/>
                    <a:p>
                      <a:pPr marL="0" marR="0">
                        <a:spcBef>
                          <a:spcPts val="0"/>
                        </a:spcBef>
                        <a:spcAft>
                          <a:spcPts val="0"/>
                        </a:spcAft>
                      </a:pPr>
                      <a:r>
                        <a:rPr lang="en-US" sz="1100">
                          <a:effectLst/>
                        </a:rPr>
                        <a:t>9:15-10:30 </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Black Hall Classrooms: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Class Observations: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3222503809"/>
                  </a:ext>
                </a:extLst>
              </a:tr>
              <a:tr h="180975">
                <a:tc>
                  <a:txBody>
                    <a:bodyPr/>
                    <a:lstStyle/>
                    <a:p>
                      <a:pPr marL="0" marR="0">
                        <a:spcBef>
                          <a:spcPts val="0"/>
                        </a:spcBef>
                        <a:spcAft>
                          <a:spcPts val="0"/>
                        </a:spcAft>
                      </a:pP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Black Hall 122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Elem 323 w/Katie Lawless</a:t>
                      </a:r>
                      <a:r>
                        <a:rPr lang="en-US" sz="1150">
                          <a:effectLst/>
                        </a:rPr>
                        <a:t>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3961721488"/>
                  </a:ext>
                </a:extLst>
              </a:tr>
              <a:tr h="281835">
                <a:tc>
                  <a:txBody>
                    <a:bodyPr/>
                    <a:lstStyle/>
                    <a:p>
                      <a:pPr marL="0" marR="0">
                        <a:spcBef>
                          <a:spcPts val="0"/>
                        </a:spcBef>
                        <a:spcAft>
                          <a:spcPts val="0"/>
                        </a:spcAft>
                      </a:pP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Black Hall 201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ELEM 321 w/Sharryn Walker</a:t>
                      </a:r>
                      <a:r>
                        <a:rPr lang="en-US" sz="1150">
                          <a:effectLst/>
                        </a:rPr>
                        <a:t>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4034755428"/>
                  </a:ext>
                </a:extLst>
              </a:tr>
              <a:tr h="352425">
                <a:tc>
                  <a:txBody>
                    <a:bodyPr/>
                    <a:lstStyle/>
                    <a:p>
                      <a:pPr marL="0" marR="0">
                        <a:spcBef>
                          <a:spcPts val="0"/>
                        </a:spcBef>
                        <a:spcAft>
                          <a:spcPts val="0"/>
                        </a:spcAft>
                      </a:pP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Black Hall 223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ELEM 342 w/Amanda </a:t>
                      </a:r>
                      <a:r>
                        <a:rPr lang="en-US" sz="1200">
                          <a:effectLst/>
                        </a:rPr>
                        <a:t>Obery</a:t>
                      </a:r>
                      <a:r>
                        <a:rPr lang="en-US" sz="1150">
                          <a:effectLst/>
                        </a:rPr>
                        <a:t>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3216805377"/>
                  </a:ext>
                </a:extLst>
              </a:tr>
              <a:tr h="352425">
                <a:tc>
                  <a:txBody>
                    <a:bodyPr/>
                    <a:lstStyle/>
                    <a:p>
                      <a:pPr marL="0" marR="0">
                        <a:spcBef>
                          <a:spcPts val="0"/>
                        </a:spcBef>
                        <a:spcAft>
                          <a:spcPts val="0"/>
                        </a:spcAft>
                      </a:pPr>
                      <a:r>
                        <a:rPr lang="en-US" sz="1100">
                          <a:effectLst/>
                        </a:rPr>
                        <a:t>10:30-11:30 </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Wildcat Statue on the East SURC patio </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Campus Tour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1549057477"/>
                  </a:ext>
                </a:extLst>
              </a:tr>
              <a:tr h="352425">
                <a:tc>
                  <a:txBody>
                    <a:bodyPr/>
                    <a:lstStyle/>
                    <a:p>
                      <a:pPr marL="0" marR="0">
                        <a:spcBef>
                          <a:spcPts val="0"/>
                        </a:spcBef>
                        <a:spcAft>
                          <a:spcPts val="0"/>
                        </a:spcAft>
                      </a:pPr>
                      <a:r>
                        <a:rPr lang="en-US" sz="1100">
                          <a:effectLst/>
                        </a:rPr>
                        <a:t>11:30-12:00 </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00">
                          <a:effectLst/>
                        </a:rPr>
                        <a:t>Black Hall 150</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Education Programs Presentation with Taylor</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3146437714"/>
                  </a:ext>
                </a:extLst>
              </a:tr>
              <a:tr h="627616">
                <a:tc>
                  <a:txBody>
                    <a:bodyPr/>
                    <a:lstStyle/>
                    <a:p>
                      <a:pPr marL="0" marR="0">
                        <a:spcBef>
                          <a:spcPts val="0"/>
                        </a:spcBef>
                        <a:spcAft>
                          <a:spcPts val="0"/>
                        </a:spcAft>
                      </a:pPr>
                      <a:r>
                        <a:rPr lang="en-US" sz="1100">
                          <a:effectLst/>
                        </a:rPr>
                        <a:t>12:00-12:30 </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Black Hall 150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Teacher Academies Student Panel with Ingrid and Lauren</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3414925266"/>
                  </a:ext>
                </a:extLst>
              </a:tr>
              <a:tr h="180975">
                <a:tc>
                  <a:txBody>
                    <a:bodyPr/>
                    <a:lstStyle/>
                    <a:p>
                      <a:pPr marL="0" marR="0">
                        <a:spcBef>
                          <a:spcPts val="0"/>
                        </a:spcBef>
                        <a:spcAft>
                          <a:spcPts val="0"/>
                        </a:spcAft>
                      </a:pPr>
                      <a:r>
                        <a:rPr lang="en-US" sz="1100">
                          <a:effectLst/>
                        </a:rPr>
                        <a:t>12:30-1:30 </a:t>
                      </a:r>
                      <a:r>
                        <a:rPr lang="en-US" sz="1150">
                          <a:effectLst/>
                        </a:rPr>
                        <a:t>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SURC </a:t>
                      </a:r>
                      <a:endParaRPr lang="en-US" sz="1200">
                        <a:effectLst/>
                        <a:latin typeface="Calibri" panose="020F0502020204030204" pitchFamily="34" charset="0"/>
                      </a:endParaRPr>
                    </a:p>
                  </a:txBody>
                  <a:tcPr marL="68580" marR="68580"/>
                </a:tc>
                <a:tc>
                  <a:txBody>
                    <a:bodyPr/>
                    <a:lstStyle/>
                    <a:p>
                      <a:pPr marL="0" marR="0">
                        <a:spcBef>
                          <a:spcPts val="0"/>
                        </a:spcBef>
                        <a:spcAft>
                          <a:spcPts val="0"/>
                        </a:spcAft>
                      </a:pPr>
                      <a:r>
                        <a:rPr lang="en-US" sz="1150">
                          <a:effectLst/>
                        </a:rPr>
                        <a:t>Lunch! </a:t>
                      </a:r>
                      <a:endParaRPr lang="en-US" sz="1200">
                        <a:effectLst/>
                        <a:latin typeface="Calibri" panose="020F0502020204030204" pitchFamily="34" charset="0"/>
                      </a:endParaRPr>
                    </a:p>
                  </a:txBody>
                  <a:tcPr marL="68580" marR="68580"/>
                </a:tc>
                <a:extLst>
                  <a:ext uri="{0D108BD9-81ED-4DB2-BD59-A6C34878D82A}">
                    <a16:rowId xmlns:a16="http://schemas.microsoft.com/office/drawing/2014/main" val="3398059463"/>
                  </a:ext>
                </a:extLst>
              </a:tr>
            </a:tbl>
          </a:graphicData>
        </a:graphic>
      </p:graphicFrame>
    </p:spTree>
    <p:extLst>
      <p:ext uri="{BB962C8B-B14F-4D97-AF65-F5344CB8AC3E}">
        <p14:creationId xmlns:p14="http://schemas.microsoft.com/office/powerpoint/2010/main" val="36011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5100-C544-9D6E-CA50-17E2E86D154B}"/>
              </a:ext>
            </a:extLst>
          </p:cNvPr>
          <p:cNvSpPr>
            <a:spLocks noGrp="1"/>
          </p:cNvSpPr>
          <p:nvPr>
            <p:ph type="title"/>
          </p:nvPr>
        </p:nvSpPr>
        <p:spPr>
          <a:xfrm>
            <a:off x="1097280" y="1188720"/>
            <a:ext cx="3108960" cy="2286000"/>
          </a:xfrm>
        </p:spPr>
        <p:txBody>
          <a:bodyPr anchor="b">
            <a:normAutofit/>
          </a:bodyPr>
          <a:lstStyle/>
          <a:p>
            <a:r>
              <a:rPr lang="en-US"/>
              <a:t>ADVISING CONNECTIONS</a:t>
            </a:r>
          </a:p>
        </p:txBody>
      </p:sp>
      <p:sp>
        <p:nvSpPr>
          <p:cNvPr id="3" name="Content Placeholder 2">
            <a:extLst>
              <a:ext uri="{FF2B5EF4-FFF2-40B4-BE49-F238E27FC236}">
                <a16:creationId xmlns:a16="http://schemas.microsoft.com/office/drawing/2014/main" id="{330DA453-9C28-5439-DD0E-822E2574FD77}"/>
              </a:ext>
            </a:extLst>
          </p:cNvPr>
          <p:cNvSpPr>
            <a:spLocks noGrp="1"/>
          </p:cNvSpPr>
          <p:nvPr>
            <p:ph idx="1"/>
          </p:nvPr>
        </p:nvSpPr>
        <p:spPr>
          <a:xfrm>
            <a:off x="4077340" y="245872"/>
            <a:ext cx="7170420" cy="5943600"/>
          </a:xfrm>
        </p:spPr>
        <p:txBody>
          <a:bodyPr vert="horz" lIns="91440" tIns="45720" rIns="91440" bIns="45720" rtlCol="0" anchor="t">
            <a:normAutofit/>
          </a:bodyPr>
          <a:lstStyle/>
          <a:p>
            <a:pPr marL="45720" indent="0">
              <a:buNone/>
            </a:pPr>
            <a:r>
              <a:rPr lang="en-US"/>
              <a:t>Supports High School Teacher Academies for our College in the High School partner schools through:</a:t>
            </a:r>
          </a:p>
          <a:p>
            <a:pPr>
              <a:buClr>
                <a:srgbClr val="404040"/>
              </a:buClr>
            </a:pPr>
            <a:r>
              <a:rPr lang="en-US"/>
              <a:t>A CWU School of Education Academic Advisor assigned to support the high school Teacher Academy class in </a:t>
            </a:r>
            <a:endParaRPr lang="en-US">
              <a:ea typeface="Cambria"/>
            </a:endParaRPr>
          </a:p>
          <a:p>
            <a:pPr lvl="1">
              <a:buClr>
                <a:srgbClr val="404040"/>
              </a:buClr>
            </a:pPr>
            <a:r>
              <a:rPr lang="en-US" sz="2000"/>
              <a:t>Planning individualized campus visits</a:t>
            </a:r>
            <a:endParaRPr lang="en-US" sz="2000">
              <a:ea typeface="Cambria"/>
            </a:endParaRPr>
          </a:p>
          <a:p>
            <a:pPr lvl="1">
              <a:buClr>
                <a:srgbClr val="404040"/>
              </a:buClr>
            </a:pPr>
            <a:r>
              <a:rPr lang="en-US" sz="2000"/>
              <a:t>Answering questions about teacher education opportunities</a:t>
            </a:r>
            <a:endParaRPr lang="en-US" sz="2000">
              <a:ea typeface="Cambria"/>
            </a:endParaRPr>
          </a:p>
          <a:p>
            <a:pPr lvl="1">
              <a:buClr>
                <a:srgbClr val="404040"/>
              </a:buClr>
            </a:pPr>
            <a:r>
              <a:rPr lang="en-US" sz="2000"/>
              <a:t>Connecting students with financial aid resources</a:t>
            </a:r>
            <a:endParaRPr lang="en-US" sz="2000">
              <a:ea typeface="Cambria"/>
            </a:endParaRPr>
          </a:p>
          <a:p>
            <a:pPr lvl="1">
              <a:buClr>
                <a:srgbClr val="404040"/>
              </a:buClr>
            </a:pPr>
            <a:r>
              <a:rPr lang="en-US" sz="2000"/>
              <a:t>Providing information on teacher education pathways including transferring credits from College in the High School and our 2-year college partners</a:t>
            </a:r>
            <a:endParaRPr lang="en-US" sz="2000">
              <a:ea typeface="Cambria"/>
            </a:endParaRPr>
          </a:p>
          <a:p>
            <a:pPr lvl="1">
              <a:buClr>
                <a:srgbClr val="404040"/>
              </a:buClr>
            </a:pPr>
            <a:r>
              <a:rPr lang="en-US" sz="2000"/>
              <a:t>Opportunities for classroom visits by the Academic Advisor</a:t>
            </a:r>
            <a:endParaRPr lang="en-US" sz="2000">
              <a:ea typeface="Cambria"/>
            </a:endParaRPr>
          </a:p>
          <a:p>
            <a:pPr lvl="1">
              <a:buClr>
                <a:srgbClr val="404040"/>
              </a:buClr>
            </a:pPr>
            <a:r>
              <a:rPr lang="en-US" sz="2000">
                <a:ea typeface="Cambria"/>
              </a:rPr>
              <a:t>Partnering with the 2-year college advisors to co-advise students who want to transfer to CWU </a:t>
            </a:r>
          </a:p>
          <a:p>
            <a:pPr>
              <a:buClr>
                <a:srgbClr val="404040"/>
              </a:buClr>
            </a:pPr>
            <a:endParaRPr lang="en-US">
              <a:ea typeface="Cambria"/>
            </a:endParaRPr>
          </a:p>
        </p:txBody>
      </p:sp>
    </p:spTree>
    <p:extLst>
      <p:ext uri="{BB962C8B-B14F-4D97-AF65-F5344CB8AC3E}">
        <p14:creationId xmlns:p14="http://schemas.microsoft.com/office/powerpoint/2010/main" val="34443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701" y="124239"/>
            <a:ext cx="6097890" cy="1382233"/>
          </a:xfrm>
        </p:spPr>
        <p:txBody>
          <a:bodyPr>
            <a:normAutofit fontScale="90000"/>
          </a:bodyPr>
          <a:lstStyle/>
          <a:p>
            <a:r>
              <a:rPr lang="en-US"/>
              <a:t>Advisor Cami and Student Ambassador Abner go to Othello!</a:t>
            </a:r>
          </a:p>
        </p:txBody>
      </p:sp>
      <p:pic>
        <p:nvPicPr>
          <p:cNvPr id="5" name="Graphic 5" descr="A school bus">
            <a:extLst>
              <a:ext uri="{FF2B5EF4-FFF2-40B4-BE49-F238E27FC236}">
                <a16:creationId xmlns:a16="http://schemas.microsoft.com/office/drawing/2014/main" id="{BD530F8B-25A9-6A0C-801D-A18CA8E2D68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010467" y="2238152"/>
            <a:ext cx="5540745" cy="5540745"/>
          </a:xfrm>
        </p:spPr>
      </p:pic>
      <p:pic>
        <p:nvPicPr>
          <p:cNvPr id="3" name="Picture 2">
            <a:extLst>
              <a:ext uri="{FF2B5EF4-FFF2-40B4-BE49-F238E27FC236}">
                <a16:creationId xmlns:a16="http://schemas.microsoft.com/office/drawing/2014/main" id="{CA448319-4929-76FB-C856-87DE00D7CB07}"/>
              </a:ext>
            </a:extLst>
          </p:cNvPr>
          <p:cNvPicPr>
            <a:picLocks noChangeAspect="1"/>
          </p:cNvPicPr>
          <p:nvPr/>
        </p:nvPicPr>
        <p:blipFill>
          <a:blip r:embed="rId5"/>
          <a:stretch>
            <a:fillRect/>
          </a:stretch>
        </p:blipFill>
        <p:spPr>
          <a:xfrm>
            <a:off x="1188522" y="1970909"/>
            <a:ext cx="4012873" cy="3479865"/>
          </a:xfrm>
          <a:prstGeom prst="rect">
            <a:avLst/>
          </a:prstGeom>
        </p:spPr>
      </p:pic>
    </p:spTree>
    <p:extLst>
      <p:ext uri="{BB962C8B-B14F-4D97-AF65-F5344CB8AC3E}">
        <p14:creationId xmlns:p14="http://schemas.microsoft.com/office/powerpoint/2010/main" val="311862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0b5342-c8c7-4ddf-ad30-45d56880504b">
      <UserInfo>
        <DisplayName>Lauren Nelson</DisplayName>
        <AccountId>33</AccountId>
        <AccountType/>
      </UserInfo>
      <UserInfo>
        <DisplayName>Eric Hougan</DisplayName>
        <AccountId>16</AccountId>
        <AccountType/>
      </UserInfo>
      <UserInfo>
        <DisplayName>Keith Reyes</DisplayName>
        <AccountId>46</AccountId>
        <AccountType/>
      </UserInfo>
    </SharedWithUsers>
    <lcf76f155ced4ddcb4097134ff3c332f xmlns="da7d600d-e3c7-4bb5-b57d-0d7603a24e49">
      <Terms xmlns="http://schemas.microsoft.com/office/infopath/2007/PartnerControls"/>
    </lcf76f155ced4ddcb4097134ff3c332f>
    <TaxCatchAll xmlns="dd0b5342-c8c7-4ddf-ad30-45d5688050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11C23369B6C649BC25E669BBCE9BF9" ma:contentTypeVersion="15" ma:contentTypeDescription="Create a new document." ma:contentTypeScope="" ma:versionID="a2bfa41163a64bc58519f63d24862943">
  <xsd:schema xmlns:xsd="http://www.w3.org/2001/XMLSchema" xmlns:xs="http://www.w3.org/2001/XMLSchema" xmlns:p="http://schemas.microsoft.com/office/2006/metadata/properties" xmlns:ns2="da7d600d-e3c7-4bb5-b57d-0d7603a24e49" xmlns:ns3="dd0b5342-c8c7-4ddf-ad30-45d56880504b" targetNamespace="http://schemas.microsoft.com/office/2006/metadata/properties" ma:root="true" ma:fieldsID="344a1d47da5ef72b450a98f89fb118f4" ns2:_="" ns3:_="">
    <xsd:import namespace="da7d600d-e3c7-4bb5-b57d-0d7603a24e49"/>
    <xsd:import namespace="dd0b5342-c8c7-4ddf-ad30-45d5688050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600d-e3c7-4bb5-b57d-0d7603a24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fd73a3d-4756-4a3f-aa93-4c7d32cd113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0b5342-c8c7-4ddf-ad30-45d5688050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0c290d9-c457-4250-96e3-43dde7e1db4f}" ma:internalName="TaxCatchAll" ma:showField="CatchAllData" ma:web="dd0b5342-c8c7-4ddf-ad30-45d5688050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5AFAE-B80F-42D3-94B4-729362BC1BCB}">
  <ds:schemaRefs>
    <ds:schemaRef ds:uri="da7d600d-e3c7-4bb5-b57d-0d7603a24e49"/>
    <ds:schemaRef ds:uri="dd0b5342-c8c7-4ddf-ad30-45d5688050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0B019E-BEA1-4038-B57F-D6001247EFCB}">
  <ds:schemaRefs>
    <ds:schemaRef ds:uri="da7d600d-e3c7-4bb5-b57d-0d7603a24e49"/>
    <ds:schemaRef ds:uri="dd0b5342-c8c7-4ddf-ad30-45d5688050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19</TotalTime>
  <Words>1071</Words>
  <Application>Microsoft Macintosh PowerPoint</Application>
  <PresentationFormat>Widescreen</PresentationFormat>
  <Paragraphs>132</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Arial,Sans-Serif</vt:lpstr>
      <vt:lpstr>Calibri</vt:lpstr>
      <vt:lpstr>Cambria</vt:lpstr>
      <vt:lpstr>Back to School 16x9</vt:lpstr>
      <vt:lpstr>"Hop on the Bus!"</vt:lpstr>
      <vt:lpstr>CWU Teacher Academies Support Team</vt:lpstr>
      <vt:lpstr>PowerPoint Presentation</vt:lpstr>
      <vt:lpstr>CWU Teacher Academies Support Model</vt:lpstr>
      <vt:lpstr>PowerPoint Presentation</vt:lpstr>
      <vt:lpstr>Campus Connections</vt:lpstr>
      <vt:lpstr>Puyallup goes to CWU!</vt:lpstr>
      <vt:lpstr>ADVISING CONNECTIONS</vt:lpstr>
      <vt:lpstr>Advisor Cami and Student Ambassador Abner go to Othello!</vt:lpstr>
      <vt:lpstr>FACULTY CONNECTIONS</vt:lpstr>
      <vt:lpstr>Example: Co-Teaching for Renton TA plus CWU Ed Tech at CWU-Des Moines</vt:lpstr>
      <vt:lpstr>STUDENT CONNECTIONS</vt:lpstr>
      <vt:lpstr>CWU Student Ambassador Lauren Nelson</vt:lpstr>
      <vt:lpstr>Takeaways from today's "stops"</vt:lpstr>
      <vt:lpstr>PowerPoint Presentation</vt:lpstr>
      <vt:lpstr>PowerPoint Presentation</vt:lpstr>
    </vt:vector>
  </TitlesOfParts>
  <Company>Central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Amy Meyers</dc:creator>
  <cp:lastModifiedBy>Dawn Harry</cp:lastModifiedBy>
  <cp:revision>4</cp:revision>
  <dcterms:created xsi:type="dcterms:W3CDTF">2023-02-07T16:18:20Z</dcterms:created>
  <dcterms:modified xsi:type="dcterms:W3CDTF">2024-03-07T16:09:29Z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0x010100BF11C23369B6C649BC25E669BBCE9BF9</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