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59" r:id="rId5"/>
    <p:sldId id="269" r:id="rId6"/>
    <p:sldId id="272" r:id="rId7"/>
    <p:sldId id="308" r:id="rId8"/>
    <p:sldId id="273" r:id="rId9"/>
    <p:sldId id="301" r:id="rId10"/>
    <p:sldId id="274" r:id="rId11"/>
    <p:sldId id="275" r:id="rId12"/>
    <p:sldId id="291" r:id="rId13"/>
    <p:sldId id="303" r:id="rId14"/>
    <p:sldId id="304" r:id="rId15"/>
    <p:sldId id="292" r:id="rId16"/>
    <p:sldId id="277" r:id="rId17"/>
    <p:sldId id="279" r:id="rId18"/>
    <p:sldId id="276" r:id="rId19"/>
    <p:sldId id="278" r:id="rId20"/>
    <p:sldId id="280" r:id="rId21"/>
    <p:sldId id="293" r:id="rId22"/>
    <p:sldId id="281" r:id="rId23"/>
    <p:sldId id="282" r:id="rId24"/>
    <p:sldId id="295" r:id="rId25"/>
    <p:sldId id="283" r:id="rId26"/>
    <p:sldId id="294" r:id="rId27"/>
    <p:sldId id="284" r:id="rId28"/>
    <p:sldId id="290" r:id="rId29"/>
    <p:sldId id="309" r:id="rId30"/>
    <p:sldId id="289" r:id="rId31"/>
    <p:sldId id="286" r:id="rId32"/>
    <p:sldId id="298" r:id="rId33"/>
    <p:sldId id="299" r:id="rId34"/>
    <p:sldId id="297" r:id="rId35"/>
    <p:sldId id="307" r:id="rId36"/>
    <p:sldId id="300" r:id="rId37"/>
    <p:sldId id="302" r:id="rId38"/>
    <p:sldId id="296" r:id="rId39"/>
    <p:sldId id="260" r:id="rId40"/>
    <p:sldId id="261" r:id="rId41"/>
    <p:sldId id="268" r:id="rId42"/>
    <p:sldId id="262" r:id="rId43"/>
    <p:sldId id="263" r:id="rId44"/>
    <p:sldId id="264" r:id="rId45"/>
    <p:sldId id="265" r:id="rId46"/>
    <p:sldId id="267" r:id="rId47"/>
    <p:sldId id="266" r:id="rId48"/>
    <p:sldId id="27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54" autoAdjust="0"/>
  </p:normalViewPr>
  <p:slideViewPr>
    <p:cSldViewPr>
      <p:cViewPr varScale="1">
        <p:scale>
          <a:sx n="56" d="100"/>
          <a:sy n="56" d="100"/>
        </p:scale>
        <p:origin x="-15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4EF43-3391-47E2-8E88-E47906CDAD27}" type="datetimeFigureOut">
              <a:rPr lang="en-US" smtClean="0"/>
              <a:pPr/>
              <a:t>4/14/2013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2D580-61BD-4785-96CE-423ED15582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2D580-61BD-4785-96CE-423ED15582EB}"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2D580-61BD-4785-96CE-423ED15582EB}"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DA640BC-0BD9-4D6D-AAF6-B934194F46D6}" type="datetimeFigureOut">
              <a:rPr lang="en-US" smtClean="0"/>
              <a:pPr/>
              <a:t>4/14/2013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9EDC8CD-D193-4D46-8E78-CE8BFD9C2C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A640BC-0BD9-4D6D-AAF6-B934194F46D6}" type="datetimeFigureOut">
              <a:rPr lang="en-US" smtClean="0"/>
              <a:pPr/>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DC8CD-D193-4D46-8E78-CE8BFD9C2C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A640BC-0BD9-4D6D-AAF6-B934194F46D6}" type="datetimeFigureOut">
              <a:rPr lang="en-US" smtClean="0"/>
              <a:pPr/>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DC8CD-D193-4D46-8E78-CE8BFD9C2C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DA640BC-0BD9-4D6D-AAF6-B934194F46D6}" type="datetimeFigureOut">
              <a:rPr lang="en-US" smtClean="0"/>
              <a:pPr/>
              <a:t>4/14/2013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9EDC8CD-D193-4D46-8E78-CE8BFD9C2C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DA640BC-0BD9-4D6D-AAF6-B934194F46D6}" type="datetimeFigureOut">
              <a:rPr lang="en-US" smtClean="0"/>
              <a:pPr/>
              <a:t>4/14/2013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9EDC8CD-D193-4D46-8E78-CE8BFD9C2CA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DA640BC-0BD9-4D6D-AAF6-B934194F46D6}" type="datetimeFigureOut">
              <a:rPr lang="en-US" smtClean="0"/>
              <a:pPr/>
              <a:t>4/14/2013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9EDC8CD-D193-4D46-8E78-CE8BFD9C2C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DA640BC-0BD9-4D6D-AAF6-B934194F46D6}" type="datetimeFigureOut">
              <a:rPr lang="en-US" smtClean="0"/>
              <a:pPr/>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9EDC8CD-D193-4D46-8E78-CE8BFD9C2CA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DA640BC-0BD9-4D6D-AAF6-B934194F46D6}" type="datetimeFigureOut">
              <a:rPr lang="en-US" smtClean="0"/>
              <a:pPr/>
              <a:t>4/14/2013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DC8CD-D193-4D46-8E78-CE8BFD9C2C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A640BC-0BD9-4D6D-AAF6-B934194F46D6}" type="datetimeFigureOut">
              <a:rPr lang="en-US" smtClean="0"/>
              <a:pPr/>
              <a:t>4/14/2013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DC8CD-D193-4D46-8E78-CE8BFD9C2C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DA640BC-0BD9-4D6D-AAF6-B934194F46D6}" type="datetimeFigureOut">
              <a:rPr lang="en-US" smtClean="0"/>
              <a:pPr/>
              <a:t>4/14/2013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DC8CD-D193-4D46-8E78-CE8BFD9C2C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DA640BC-0BD9-4D6D-AAF6-B934194F46D6}" type="datetimeFigureOut">
              <a:rPr lang="en-US" smtClean="0"/>
              <a:pPr/>
              <a:t>4/14/2013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9EDC8CD-D193-4D46-8E78-CE8BFD9C2CA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DA640BC-0BD9-4D6D-AAF6-B934194F46D6}" type="datetimeFigureOut">
              <a:rPr lang="en-US" smtClean="0"/>
              <a:pPr/>
              <a:t>4/14/2013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9EDC8CD-D193-4D46-8E78-CE8BFD9C2CA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wu.edu/~boersmas/krypto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25yearsofprogramming.com/fun/ciphers.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cryptogram.org/solve_cipher.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ryptogram.org/solve_cipher.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Kryptos1_Solution1.pdf" TargetMode="External"/><Relationship Id="rId7" Type="http://schemas.openxmlformats.org/officeDocument/2006/relationships/hyperlink" Target="Kryptos1_Solution3.pdf" TargetMode="External"/><Relationship Id="rId2" Type="http://schemas.openxmlformats.org/officeDocument/2006/relationships/hyperlink" Target="Kryptos1_Challenge1.pdf" TargetMode="External"/><Relationship Id="rId1" Type="http://schemas.openxmlformats.org/officeDocument/2006/relationships/slideLayout" Target="../slideLayouts/slideLayout2.xml"/><Relationship Id="rId6" Type="http://schemas.openxmlformats.org/officeDocument/2006/relationships/hyperlink" Target="Kryptos1_Challenge3.pdf" TargetMode="External"/><Relationship Id="rId5" Type="http://schemas.openxmlformats.org/officeDocument/2006/relationships/hyperlink" Target="Kryptos1_Solution2.pdf" TargetMode="External"/><Relationship Id="rId4" Type="http://schemas.openxmlformats.org/officeDocument/2006/relationships/hyperlink" Target="Kryptos1_Challenge2.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math.ucsd.edu/~crypto/java/EARLYCIPHERS/Vigenere.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n.wikipedia.org/wiki/Playfair_ciph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Kryptos2_Solution1.pdf" TargetMode="External"/><Relationship Id="rId7" Type="http://schemas.openxmlformats.org/officeDocument/2006/relationships/hyperlink" Target="Kryptos2_Solution3.pdf" TargetMode="External"/><Relationship Id="rId2" Type="http://schemas.openxmlformats.org/officeDocument/2006/relationships/hyperlink" Target="Kryptos2_Challenge1.html" TargetMode="External"/><Relationship Id="rId1" Type="http://schemas.openxmlformats.org/officeDocument/2006/relationships/slideLayout" Target="../slideLayouts/slideLayout2.xml"/><Relationship Id="rId6" Type="http://schemas.openxmlformats.org/officeDocument/2006/relationships/hyperlink" Target="Kryptos2_Challenge3.html" TargetMode="External"/><Relationship Id="rId5" Type="http://schemas.openxmlformats.org/officeDocument/2006/relationships/hyperlink" Target="Kryptos2_Solution2.pdf" TargetMode="External"/><Relationship Id="rId4" Type="http://schemas.openxmlformats.org/officeDocument/2006/relationships/hyperlink" Target="Kryptos2_Challenge2.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simonsingh.net/The_Black_Chamber/caesar.html" TargetMode="External"/><Relationship Id="rId7" Type="http://schemas.openxmlformats.org/officeDocument/2006/relationships/hyperlink" Target="http://scottbryce.com/cryptograms/stats.htm" TargetMode="External"/><Relationship Id="rId2" Type="http://schemas.openxmlformats.org/officeDocument/2006/relationships/hyperlink" Target="http://www.wiley.com/college/mat/gilbert139343/java/java11_s.html" TargetMode="External"/><Relationship Id="rId1" Type="http://schemas.openxmlformats.org/officeDocument/2006/relationships/slideLayout" Target="../slideLayouts/slideLayout2.xml"/><Relationship Id="rId6" Type="http://schemas.openxmlformats.org/officeDocument/2006/relationships/hyperlink" Target="http://math.ucsd.edu/~crypto/java/EARLYCIPHERS/Vigenere.html" TargetMode="External"/><Relationship Id="rId5" Type="http://schemas.openxmlformats.org/officeDocument/2006/relationships/hyperlink" Target="http://cryptogram.org/solve_cipher.html" TargetMode="External"/><Relationship Id="rId4" Type="http://schemas.openxmlformats.org/officeDocument/2006/relationships/hyperlink" Target="http://www.richkni.co.uk/php/crypta/letreplace.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a:t>
            </a:r>
            <a:endParaRPr lang="en-US" dirty="0"/>
          </a:p>
        </p:txBody>
      </p:sp>
      <p:sp>
        <p:nvSpPr>
          <p:cNvPr id="3" name="Subtitle 2"/>
          <p:cNvSpPr>
            <a:spLocks noGrp="1"/>
          </p:cNvSpPr>
          <p:nvPr>
            <p:ph type="subTitle" idx="1"/>
          </p:nvPr>
        </p:nvSpPr>
        <p:spPr/>
        <p:txBody>
          <a:bodyPr/>
          <a:lstStyle/>
          <a:p>
            <a:r>
              <a:rPr lang="en-US" dirty="0" smtClean="0"/>
              <a:t>The Making and Breaking of Secret Ciphers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transposition</a:t>
            </a:r>
            <a:endParaRPr lang="en-US" dirty="0"/>
          </a:p>
        </p:txBody>
      </p:sp>
      <p:sp>
        <p:nvSpPr>
          <p:cNvPr id="3" name="Content Placeholder 2"/>
          <p:cNvSpPr>
            <a:spLocks noGrp="1"/>
          </p:cNvSpPr>
          <p:nvPr>
            <p:ph idx="1"/>
          </p:nvPr>
        </p:nvSpPr>
        <p:spPr/>
        <p:txBody>
          <a:bodyPr/>
          <a:lstStyle/>
          <a:p>
            <a:r>
              <a:rPr lang="en-US" dirty="0" smtClean="0"/>
              <a:t>Write the plaintext across the rows read the </a:t>
            </a:r>
            <a:r>
              <a:rPr lang="en-US" dirty="0" err="1" smtClean="0"/>
              <a:t>ciphertext</a:t>
            </a:r>
            <a:r>
              <a:rPr lang="en-US" dirty="0" smtClean="0"/>
              <a:t> down the columns</a:t>
            </a:r>
          </a:p>
          <a:p>
            <a:r>
              <a:rPr lang="en-US" dirty="0" smtClean="0"/>
              <a:t>Encrypt using 4 columns (problem 2):</a:t>
            </a:r>
          </a:p>
          <a:p>
            <a:pPr algn="ctr">
              <a:buNone/>
            </a:pPr>
            <a:r>
              <a:rPr lang="en-US" dirty="0" smtClean="0"/>
              <a:t>Spring has sprung</a:t>
            </a:r>
          </a:p>
          <a:p>
            <a:endParaRPr lang="en-US" dirty="0"/>
          </a:p>
        </p:txBody>
      </p:sp>
      <p:graphicFrame>
        <p:nvGraphicFramePr>
          <p:cNvPr id="4" name="Table 3"/>
          <p:cNvGraphicFramePr>
            <a:graphicFrameLocks noGrp="1"/>
          </p:cNvGraphicFramePr>
          <p:nvPr/>
        </p:nvGraphicFramePr>
        <p:xfrm>
          <a:off x="762000" y="4038600"/>
          <a:ext cx="6096000" cy="1930400"/>
        </p:xfrm>
        <a:graphic>
          <a:graphicData uri="http://schemas.openxmlformats.org/drawingml/2006/table">
            <a:tbl>
              <a:tblPr firstRow="1" bandRow="1">
                <a:tableStyleId>{5C22544A-7EE6-4342-B048-85BDC9FD1C3A}</a:tableStyleId>
              </a:tblPr>
              <a:tblGrid>
                <a:gridCol w="1524000"/>
                <a:gridCol w="1524000"/>
                <a:gridCol w="1524000"/>
                <a:gridCol w="1524000"/>
              </a:tblGrid>
              <a:tr h="447040">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r>
              <a:tr h="370840">
                <a:tc>
                  <a:txBody>
                    <a:bodyPr/>
                    <a:lstStyle/>
                    <a:p>
                      <a:r>
                        <a:rPr lang="en-US" dirty="0" smtClean="0"/>
                        <a:t>S</a:t>
                      </a:r>
                      <a:endParaRPr lang="en-US" dirty="0"/>
                    </a:p>
                  </a:txBody>
                  <a:tcPr/>
                </a:tc>
                <a:tc>
                  <a:txBody>
                    <a:bodyPr/>
                    <a:lstStyle/>
                    <a:p>
                      <a:r>
                        <a:rPr lang="en-US" dirty="0" smtClean="0"/>
                        <a:t>P</a:t>
                      </a:r>
                      <a:endParaRPr lang="en-US" dirty="0"/>
                    </a:p>
                  </a:txBody>
                  <a:tcPr/>
                </a:tc>
                <a:tc>
                  <a:txBody>
                    <a:bodyPr/>
                    <a:lstStyle/>
                    <a:p>
                      <a:r>
                        <a:rPr lang="en-US" dirty="0" smtClean="0"/>
                        <a:t>R</a:t>
                      </a:r>
                      <a:endParaRPr lang="en-US" dirty="0"/>
                    </a:p>
                  </a:txBody>
                  <a:tcPr/>
                </a:tc>
                <a:tc>
                  <a:txBody>
                    <a:bodyPr/>
                    <a:lstStyle/>
                    <a:p>
                      <a:r>
                        <a:rPr lang="en-US" dirty="0" smtClean="0"/>
                        <a:t>I</a:t>
                      </a:r>
                      <a:endParaRPr lang="en-US" dirty="0"/>
                    </a:p>
                  </a:txBody>
                  <a:tcPr/>
                </a:tc>
              </a:tr>
              <a:tr h="370840">
                <a:tc>
                  <a:txBody>
                    <a:bodyPr/>
                    <a:lstStyle/>
                    <a:p>
                      <a:r>
                        <a:rPr lang="en-US" dirty="0" smtClean="0"/>
                        <a:t>N</a:t>
                      </a:r>
                      <a:endParaRPr lang="en-US" dirty="0"/>
                    </a:p>
                  </a:txBody>
                  <a:tcPr/>
                </a:tc>
                <a:tc>
                  <a:txBody>
                    <a:bodyPr/>
                    <a:lstStyle/>
                    <a:p>
                      <a:r>
                        <a:rPr lang="en-US" dirty="0" smtClean="0"/>
                        <a:t>G</a:t>
                      </a:r>
                      <a:endParaRPr lang="en-US" dirty="0"/>
                    </a:p>
                  </a:txBody>
                  <a:tcPr/>
                </a:tc>
                <a:tc>
                  <a:txBody>
                    <a:bodyPr/>
                    <a:lstStyle/>
                    <a:p>
                      <a:r>
                        <a:rPr lang="en-US" dirty="0" smtClean="0"/>
                        <a:t>H</a:t>
                      </a:r>
                      <a:endParaRPr lang="en-US" dirty="0"/>
                    </a:p>
                  </a:txBody>
                  <a:tcPr/>
                </a:tc>
                <a:tc>
                  <a:txBody>
                    <a:bodyPr/>
                    <a:lstStyle/>
                    <a:p>
                      <a:r>
                        <a:rPr lang="en-US" dirty="0" smtClean="0"/>
                        <a:t>A</a:t>
                      </a:r>
                      <a:endParaRPr lang="en-US" dirty="0"/>
                    </a:p>
                  </a:txBody>
                  <a:tcPr/>
                </a:tc>
              </a:tr>
              <a:tr h="370840">
                <a:tc>
                  <a:txBody>
                    <a:bodyPr/>
                    <a:lstStyle/>
                    <a:p>
                      <a:r>
                        <a:rPr lang="en-US" dirty="0" smtClean="0"/>
                        <a:t>S</a:t>
                      </a:r>
                      <a:endParaRPr lang="en-US" dirty="0"/>
                    </a:p>
                  </a:txBody>
                  <a:tcPr/>
                </a:tc>
                <a:tc>
                  <a:txBody>
                    <a:bodyPr/>
                    <a:lstStyle/>
                    <a:p>
                      <a:r>
                        <a:rPr lang="en-US" dirty="0" smtClean="0"/>
                        <a:t>S</a:t>
                      </a:r>
                      <a:endParaRPr lang="en-US" dirty="0"/>
                    </a:p>
                  </a:txBody>
                  <a:tcPr/>
                </a:tc>
                <a:tc>
                  <a:txBody>
                    <a:bodyPr/>
                    <a:lstStyle/>
                    <a:p>
                      <a:r>
                        <a:rPr lang="en-US" dirty="0" smtClean="0"/>
                        <a:t>P</a:t>
                      </a:r>
                      <a:endParaRPr lang="en-US" dirty="0"/>
                    </a:p>
                  </a:txBody>
                  <a:tcPr/>
                </a:tc>
                <a:tc>
                  <a:txBody>
                    <a:bodyPr/>
                    <a:lstStyle/>
                    <a:p>
                      <a:r>
                        <a:rPr lang="en-US" dirty="0" smtClean="0"/>
                        <a:t>R</a:t>
                      </a:r>
                      <a:endParaRPr lang="en-US" dirty="0"/>
                    </a:p>
                  </a:txBody>
                  <a:tcPr/>
                </a:tc>
              </a:tr>
              <a:tr h="370840">
                <a:tc>
                  <a:txBody>
                    <a:bodyPr/>
                    <a:lstStyle/>
                    <a:p>
                      <a:r>
                        <a:rPr lang="en-US" dirty="0" smtClean="0"/>
                        <a:t>U</a:t>
                      </a:r>
                      <a:endParaRPr lang="en-US" dirty="0"/>
                    </a:p>
                  </a:txBody>
                  <a:tcPr/>
                </a:tc>
                <a:tc>
                  <a:txBody>
                    <a:bodyPr/>
                    <a:lstStyle/>
                    <a:p>
                      <a:r>
                        <a:rPr lang="en-US" dirty="0" smtClean="0"/>
                        <a:t>N</a:t>
                      </a:r>
                      <a:endParaRPr lang="en-US" dirty="0"/>
                    </a:p>
                  </a:txBody>
                  <a:tcPr/>
                </a:tc>
                <a:tc>
                  <a:txBody>
                    <a:bodyPr/>
                    <a:lstStyle/>
                    <a:p>
                      <a:r>
                        <a:rPr lang="en-US" dirty="0" smtClean="0"/>
                        <a:t>G</a:t>
                      </a:r>
                      <a:endParaRPr lang="en-US" dirty="0"/>
                    </a:p>
                  </a:txBody>
                  <a:tcPr/>
                </a:tc>
                <a:tc>
                  <a:txBody>
                    <a:bodyPr/>
                    <a:lstStyle/>
                    <a:p>
                      <a:endParaRPr lang="en-US" dirty="0"/>
                    </a:p>
                  </a:txBody>
                  <a:tcPr/>
                </a:tc>
              </a:tr>
            </a:tbl>
          </a:graphicData>
        </a:graphic>
      </p:graphicFrame>
      <p:sp>
        <p:nvSpPr>
          <p:cNvPr id="5" name="TextBox 4"/>
          <p:cNvSpPr txBox="1"/>
          <p:nvPr/>
        </p:nvSpPr>
        <p:spPr>
          <a:xfrm>
            <a:off x="1066800" y="6172200"/>
            <a:ext cx="3733800" cy="369332"/>
          </a:xfrm>
          <a:prstGeom prst="rect">
            <a:avLst/>
          </a:prstGeom>
          <a:noFill/>
        </p:spPr>
        <p:txBody>
          <a:bodyPr wrap="square" rtlCol="0">
            <a:spAutoFit/>
          </a:bodyPr>
          <a:lstStyle/>
          <a:p>
            <a:r>
              <a:rPr lang="en-US" dirty="0" smtClean="0"/>
              <a:t>CIPHERTEXT: SNSUPGSNRHPGIAR</a:t>
            </a:r>
          </a:p>
        </p:txBody>
      </p:sp>
      <p:sp>
        <p:nvSpPr>
          <p:cNvPr id="6" name="TextBox 5"/>
          <p:cNvSpPr txBox="1"/>
          <p:nvPr/>
        </p:nvSpPr>
        <p:spPr>
          <a:xfrm>
            <a:off x="5410200" y="5638800"/>
            <a:ext cx="304800" cy="369332"/>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
        <p:nvSpPr>
          <p:cNvPr id="7" name="TextBox 6"/>
          <p:cNvSpPr txBox="1"/>
          <p:nvPr/>
        </p:nvSpPr>
        <p:spPr>
          <a:xfrm>
            <a:off x="4648200" y="6172200"/>
            <a:ext cx="3733800" cy="381000"/>
          </a:xfrm>
          <a:prstGeom prst="rect">
            <a:avLst/>
          </a:prstGeom>
          <a:noFill/>
        </p:spPr>
        <p:txBody>
          <a:bodyPr wrap="square" rtlCol="0">
            <a:spAutoFit/>
          </a:bodyPr>
          <a:lstStyle/>
          <a:p>
            <a:r>
              <a:rPr lang="en-US" dirty="0" smtClean="0"/>
              <a:t>CIPHERTEXT: SNSUPGSNRHPGIAR</a:t>
            </a:r>
            <a:r>
              <a:rPr lang="en-US" b="1" dirty="0" smtClean="0">
                <a:solidFill>
                  <a:srgbClr val="FF0000"/>
                </a:solidFill>
              </a:rPr>
              <a:t>X</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1" nodeType="withEffect">
                                  <p:stCondLst>
                                    <p:cond delay="100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transposition	</a:t>
            </a:r>
            <a:endParaRPr lang="en-US" dirty="0"/>
          </a:p>
        </p:txBody>
      </p:sp>
      <p:sp>
        <p:nvSpPr>
          <p:cNvPr id="3" name="Content Placeholder 2"/>
          <p:cNvSpPr>
            <a:spLocks noGrp="1"/>
          </p:cNvSpPr>
          <p:nvPr>
            <p:ph idx="1"/>
          </p:nvPr>
        </p:nvSpPr>
        <p:spPr/>
        <p:txBody>
          <a:bodyPr/>
          <a:lstStyle/>
          <a:p>
            <a:r>
              <a:rPr lang="en-US" dirty="0" smtClean="0"/>
              <a:t>We can also permute the columns before we write down the plaintext:</a:t>
            </a:r>
            <a:endParaRPr lang="en-US" dirty="0"/>
          </a:p>
        </p:txBody>
      </p:sp>
      <p:graphicFrame>
        <p:nvGraphicFramePr>
          <p:cNvPr id="4" name="Table 3"/>
          <p:cNvGraphicFramePr>
            <a:graphicFrameLocks noGrp="1"/>
          </p:cNvGraphicFramePr>
          <p:nvPr/>
        </p:nvGraphicFramePr>
        <p:xfrm>
          <a:off x="381000" y="2895601"/>
          <a:ext cx="2667000" cy="1832640"/>
        </p:xfrm>
        <a:graphic>
          <a:graphicData uri="http://schemas.openxmlformats.org/drawingml/2006/table">
            <a:tbl>
              <a:tblPr firstRow="1" bandRow="1">
                <a:tableStyleId>{5C22544A-7EE6-4342-B048-85BDC9FD1C3A}</a:tableStyleId>
              </a:tblPr>
              <a:tblGrid>
                <a:gridCol w="666750"/>
                <a:gridCol w="666750"/>
                <a:gridCol w="666750"/>
                <a:gridCol w="666750"/>
              </a:tblGrid>
              <a:tr h="369600">
                <a:tc>
                  <a:txBody>
                    <a:bodyPr/>
                    <a:lstStyle/>
                    <a:p>
                      <a:r>
                        <a:rPr lang="en-US" dirty="0" smtClean="0"/>
                        <a:t>C</a:t>
                      </a:r>
                      <a:endParaRPr lang="en-US" dirty="0"/>
                    </a:p>
                  </a:txBody>
                  <a:tcPr/>
                </a:tc>
                <a:tc>
                  <a:txBody>
                    <a:bodyPr/>
                    <a:lstStyle/>
                    <a:p>
                      <a:r>
                        <a:rPr lang="en-US" dirty="0" smtClean="0"/>
                        <a:t>O</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r>
              <a:tr h="364800">
                <a:tc>
                  <a:txBody>
                    <a:bodyPr/>
                    <a:lstStyle/>
                    <a:p>
                      <a:r>
                        <a:rPr lang="en-US" dirty="0" smtClean="0"/>
                        <a:t>S</a:t>
                      </a:r>
                      <a:endParaRPr lang="en-US" dirty="0"/>
                    </a:p>
                  </a:txBody>
                  <a:tcPr/>
                </a:tc>
                <a:tc>
                  <a:txBody>
                    <a:bodyPr/>
                    <a:lstStyle/>
                    <a:p>
                      <a:r>
                        <a:rPr lang="en-US" dirty="0" smtClean="0"/>
                        <a:t>P</a:t>
                      </a:r>
                      <a:endParaRPr lang="en-US" dirty="0"/>
                    </a:p>
                  </a:txBody>
                  <a:tcPr/>
                </a:tc>
                <a:tc>
                  <a:txBody>
                    <a:bodyPr/>
                    <a:lstStyle/>
                    <a:p>
                      <a:r>
                        <a:rPr lang="en-US" dirty="0" smtClean="0"/>
                        <a:t>R</a:t>
                      </a:r>
                      <a:endParaRPr lang="en-US" dirty="0"/>
                    </a:p>
                  </a:txBody>
                  <a:tcPr/>
                </a:tc>
                <a:tc>
                  <a:txBody>
                    <a:bodyPr/>
                    <a:lstStyle/>
                    <a:p>
                      <a:r>
                        <a:rPr lang="en-US" dirty="0" smtClean="0"/>
                        <a:t>I</a:t>
                      </a:r>
                      <a:endParaRPr lang="en-US" dirty="0"/>
                    </a:p>
                  </a:txBody>
                  <a:tcPr/>
                </a:tc>
              </a:tr>
              <a:tr h="364800">
                <a:tc>
                  <a:txBody>
                    <a:bodyPr/>
                    <a:lstStyle/>
                    <a:p>
                      <a:r>
                        <a:rPr lang="en-US" dirty="0" smtClean="0"/>
                        <a:t>N</a:t>
                      </a:r>
                      <a:endParaRPr lang="en-US" dirty="0"/>
                    </a:p>
                  </a:txBody>
                  <a:tcPr/>
                </a:tc>
                <a:tc>
                  <a:txBody>
                    <a:bodyPr/>
                    <a:lstStyle/>
                    <a:p>
                      <a:r>
                        <a:rPr lang="en-US" dirty="0" smtClean="0"/>
                        <a:t>G</a:t>
                      </a:r>
                      <a:endParaRPr lang="en-US" dirty="0"/>
                    </a:p>
                  </a:txBody>
                  <a:tcPr/>
                </a:tc>
                <a:tc>
                  <a:txBody>
                    <a:bodyPr/>
                    <a:lstStyle/>
                    <a:p>
                      <a:r>
                        <a:rPr lang="en-US" dirty="0" smtClean="0"/>
                        <a:t>H</a:t>
                      </a:r>
                      <a:endParaRPr lang="en-US" dirty="0"/>
                    </a:p>
                  </a:txBody>
                  <a:tcPr/>
                </a:tc>
                <a:tc>
                  <a:txBody>
                    <a:bodyPr/>
                    <a:lstStyle/>
                    <a:p>
                      <a:r>
                        <a:rPr lang="en-US" dirty="0" smtClean="0"/>
                        <a:t>A</a:t>
                      </a:r>
                      <a:endParaRPr lang="en-US" dirty="0"/>
                    </a:p>
                  </a:txBody>
                  <a:tcPr/>
                </a:tc>
              </a:tr>
              <a:tr h="364800">
                <a:tc>
                  <a:txBody>
                    <a:bodyPr/>
                    <a:lstStyle/>
                    <a:p>
                      <a:r>
                        <a:rPr lang="en-US" dirty="0" smtClean="0"/>
                        <a:t>S</a:t>
                      </a:r>
                      <a:endParaRPr lang="en-US" dirty="0"/>
                    </a:p>
                  </a:txBody>
                  <a:tcPr/>
                </a:tc>
                <a:tc>
                  <a:txBody>
                    <a:bodyPr/>
                    <a:lstStyle/>
                    <a:p>
                      <a:r>
                        <a:rPr lang="en-US" dirty="0" smtClean="0"/>
                        <a:t>S</a:t>
                      </a:r>
                      <a:endParaRPr lang="en-US" dirty="0"/>
                    </a:p>
                  </a:txBody>
                  <a:tcPr/>
                </a:tc>
                <a:tc>
                  <a:txBody>
                    <a:bodyPr/>
                    <a:lstStyle/>
                    <a:p>
                      <a:r>
                        <a:rPr lang="en-US" dirty="0" smtClean="0"/>
                        <a:t>P</a:t>
                      </a:r>
                      <a:endParaRPr lang="en-US" dirty="0"/>
                    </a:p>
                  </a:txBody>
                  <a:tcPr/>
                </a:tc>
                <a:tc>
                  <a:txBody>
                    <a:bodyPr/>
                    <a:lstStyle/>
                    <a:p>
                      <a:r>
                        <a:rPr lang="en-US" dirty="0" smtClean="0"/>
                        <a:t>R</a:t>
                      </a:r>
                      <a:endParaRPr lang="en-US" dirty="0"/>
                    </a:p>
                  </a:txBody>
                  <a:tcPr/>
                </a:tc>
              </a:tr>
              <a:tr h="364800">
                <a:tc>
                  <a:txBody>
                    <a:bodyPr/>
                    <a:lstStyle/>
                    <a:p>
                      <a:r>
                        <a:rPr lang="en-US" dirty="0" smtClean="0"/>
                        <a:t>U</a:t>
                      </a:r>
                      <a:endParaRPr lang="en-US" dirty="0"/>
                    </a:p>
                  </a:txBody>
                  <a:tcPr/>
                </a:tc>
                <a:tc>
                  <a:txBody>
                    <a:bodyPr/>
                    <a:lstStyle/>
                    <a:p>
                      <a:r>
                        <a:rPr lang="en-US" dirty="0" smtClean="0"/>
                        <a:t>N</a:t>
                      </a:r>
                      <a:endParaRPr lang="en-US" dirty="0"/>
                    </a:p>
                  </a:txBody>
                  <a:tcPr/>
                </a:tc>
                <a:tc>
                  <a:txBody>
                    <a:bodyPr/>
                    <a:lstStyle/>
                    <a:p>
                      <a:r>
                        <a:rPr lang="en-US" dirty="0" smtClean="0"/>
                        <a:t>G</a:t>
                      </a:r>
                      <a:endParaRPr lang="en-US" dirty="0"/>
                    </a:p>
                  </a:txBody>
                  <a:tcPr/>
                </a:tc>
                <a:tc>
                  <a:txBody>
                    <a:bodyPr/>
                    <a:lstStyle/>
                    <a:p>
                      <a:endParaRPr lang="en-US" dirty="0"/>
                    </a:p>
                  </a:txBody>
                  <a:tcPr/>
                </a:tc>
              </a:tr>
            </a:tbl>
          </a:graphicData>
        </a:graphic>
      </p:graphicFrame>
      <p:graphicFrame>
        <p:nvGraphicFramePr>
          <p:cNvPr id="5" name="Table 4"/>
          <p:cNvGraphicFramePr>
            <a:graphicFrameLocks noGrp="1"/>
          </p:cNvGraphicFramePr>
          <p:nvPr/>
        </p:nvGraphicFramePr>
        <p:xfrm>
          <a:off x="5181600" y="2895600"/>
          <a:ext cx="2286000" cy="1981200"/>
        </p:xfrm>
        <a:graphic>
          <a:graphicData uri="http://schemas.openxmlformats.org/drawingml/2006/table">
            <a:tbl>
              <a:tblPr firstRow="1" bandRow="1">
                <a:tableStyleId>{5C22544A-7EE6-4342-B048-85BDC9FD1C3A}</a:tableStyleId>
              </a:tblPr>
              <a:tblGrid>
                <a:gridCol w="571500"/>
                <a:gridCol w="571500"/>
                <a:gridCol w="571500"/>
                <a:gridCol w="571500"/>
              </a:tblGrid>
              <a:tr h="398360">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c>
                  <a:txBody>
                    <a:bodyPr/>
                    <a:lstStyle/>
                    <a:p>
                      <a:r>
                        <a:rPr lang="en-US" dirty="0" smtClean="0"/>
                        <a:t>O</a:t>
                      </a:r>
                      <a:endParaRPr lang="en-US" dirty="0"/>
                    </a:p>
                  </a:txBody>
                  <a:tcPr/>
                </a:tc>
              </a:tr>
              <a:tr h="395710">
                <a:tc>
                  <a:txBody>
                    <a:bodyPr/>
                    <a:lstStyle/>
                    <a:p>
                      <a:r>
                        <a:rPr lang="en-US" dirty="0" smtClean="0"/>
                        <a:t>S</a:t>
                      </a:r>
                      <a:endParaRPr lang="en-US" dirty="0"/>
                    </a:p>
                  </a:txBody>
                  <a:tcPr/>
                </a:tc>
                <a:tc>
                  <a:txBody>
                    <a:bodyPr/>
                    <a:lstStyle/>
                    <a:p>
                      <a:r>
                        <a:rPr lang="en-US" dirty="0" smtClean="0"/>
                        <a:t>R</a:t>
                      </a:r>
                      <a:endParaRPr lang="en-US" dirty="0"/>
                    </a:p>
                  </a:txBody>
                  <a:tcPr/>
                </a:tc>
                <a:tc>
                  <a:txBody>
                    <a:bodyPr/>
                    <a:lstStyle/>
                    <a:p>
                      <a:r>
                        <a:rPr lang="en-US" dirty="0" smtClean="0"/>
                        <a:t>I</a:t>
                      </a:r>
                      <a:endParaRPr lang="en-US" dirty="0"/>
                    </a:p>
                  </a:txBody>
                  <a:tcPr/>
                </a:tc>
                <a:tc>
                  <a:txBody>
                    <a:bodyPr/>
                    <a:lstStyle/>
                    <a:p>
                      <a:r>
                        <a:rPr lang="en-US" dirty="0" smtClean="0"/>
                        <a:t>P</a:t>
                      </a:r>
                      <a:endParaRPr lang="en-US" dirty="0"/>
                    </a:p>
                  </a:txBody>
                  <a:tcPr/>
                </a:tc>
              </a:tr>
              <a:tr h="395710">
                <a:tc>
                  <a:txBody>
                    <a:bodyPr/>
                    <a:lstStyle/>
                    <a:p>
                      <a:r>
                        <a:rPr lang="en-US" dirty="0" smtClean="0"/>
                        <a:t>N</a:t>
                      </a:r>
                      <a:endParaRPr lang="en-US" dirty="0"/>
                    </a:p>
                  </a:txBody>
                  <a:tcPr/>
                </a:tc>
                <a:tc>
                  <a:txBody>
                    <a:bodyPr/>
                    <a:lstStyle/>
                    <a:p>
                      <a:r>
                        <a:rPr lang="en-US" dirty="0" smtClean="0"/>
                        <a:t>H</a:t>
                      </a:r>
                      <a:endParaRPr lang="en-US" dirty="0"/>
                    </a:p>
                  </a:txBody>
                  <a:tcPr/>
                </a:tc>
                <a:tc>
                  <a:txBody>
                    <a:bodyPr/>
                    <a:lstStyle/>
                    <a:p>
                      <a:r>
                        <a:rPr lang="en-US" dirty="0" smtClean="0"/>
                        <a:t>A</a:t>
                      </a:r>
                      <a:endParaRPr lang="en-US" dirty="0"/>
                    </a:p>
                  </a:txBody>
                  <a:tcPr/>
                </a:tc>
                <a:tc>
                  <a:txBody>
                    <a:bodyPr/>
                    <a:lstStyle/>
                    <a:p>
                      <a:r>
                        <a:rPr lang="en-US" dirty="0" smtClean="0"/>
                        <a:t>G</a:t>
                      </a:r>
                      <a:endParaRPr lang="en-US" dirty="0"/>
                    </a:p>
                  </a:txBody>
                  <a:tcPr/>
                </a:tc>
              </a:tr>
              <a:tr h="395710">
                <a:tc>
                  <a:txBody>
                    <a:bodyPr/>
                    <a:lstStyle/>
                    <a:p>
                      <a:r>
                        <a:rPr lang="en-US" dirty="0" smtClean="0"/>
                        <a:t>S</a:t>
                      </a:r>
                      <a:endParaRPr lang="en-US" dirty="0"/>
                    </a:p>
                  </a:txBody>
                  <a:tcPr/>
                </a:tc>
                <a:tc>
                  <a:txBody>
                    <a:bodyPr/>
                    <a:lstStyle/>
                    <a:p>
                      <a:r>
                        <a:rPr lang="en-US" dirty="0" smtClean="0"/>
                        <a:t>P</a:t>
                      </a:r>
                      <a:endParaRPr lang="en-US" dirty="0"/>
                    </a:p>
                  </a:txBody>
                  <a:tcPr/>
                </a:tc>
                <a:tc>
                  <a:txBody>
                    <a:bodyPr/>
                    <a:lstStyle/>
                    <a:p>
                      <a:r>
                        <a:rPr lang="en-US" dirty="0" smtClean="0"/>
                        <a:t>R</a:t>
                      </a:r>
                      <a:endParaRPr lang="en-US" dirty="0"/>
                    </a:p>
                  </a:txBody>
                  <a:tcPr/>
                </a:tc>
                <a:tc>
                  <a:txBody>
                    <a:bodyPr/>
                    <a:lstStyle/>
                    <a:p>
                      <a:r>
                        <a:rPr lang="en-US" dirty="0" smtClean="0"/>
                        <a:t>S</a:t>
                      </a:r>
                      <a:endParaRPr lang="en-US" dirty="0"/>
                    </a:p>
                  </a:txBody>
                  <a:tcPr/>
                </a:tc>
              </a:tr>
              <a:tr h="395710">
                <a:tc>
                  <a:txBody>
                    <a:bodyPr/>
                    <a:lstStyle/>
                    <a:p>
                      <a:r>
                        <a:rPr lang="en-US" dirty="0" smtClean="0"/>
                        <a:t>U</a:t>
                      </a:r>
                      <a:endParaRPr lang="en-US" dirty="0"/>
                    </a:p>
                  </a:txBody>
                  <a:tcPr/>
                </a:tc>
                <a:tc>
                  <a:txBody>
                    <a:bodyPr/>
                    <a:lstStyle/>
                    <a:p>
                      <a:r>
                        <a:rPr lang="en-US" dirty="0" smtClean="0"/>
                        <a:t>G</a:t>
                      </a:r>
                      <a:endParaRPr lang="en-US" dirty="0"/>
                    </a:p>
                  </a:txBody>
                  <a:tcPr/>
                </a:tc>
                <a:tc>
                  <a:txBody>
                    <a:bodyPr/>
                    <a:lstStyle/>
                    <a:p>
                      <a:endParaRPr lang="en-US" dirty="0"/>
                    </a:p>
                  </a:txBody>
                  <a:tcPr/>
                </a:tc>
                <a:tc>
                  <a:txBody>
                    <a:bodyPr/>
                    <a:lstStyle/>
                    <a:p>
                      <a:r>
                        <a:rPr lang="en-US" dirty="0" smtClean="0"/>
                        <a:t>N</a:t>
                      </a:r>
                      <a:endParaRPr lang="en-US" dirty="0"/>
                    </a:p>
                  </a:txBody>
                  <a:tcPr/>
                </a:tc>
              </a:tr>
            </a:tbl>
          </a:graphicData>
        </a:graphic>
      </p:graphicFrame>
      <p:sp>
        <p:nvSpPr>
          <p:cNvPr id="6" name="TextBox 5"/>
          <p:cNvSpPr txBox="1"/>
          <p:nvPr/>
        </p:nvSpPr>
        <p:spPr>
          <a:xfrm>
            <a:off x="4495800" y="5105400"/>
            <a:ext cx="3498971" cy="369332"/>
          </a:xfrm>
          <a:prstGeom prst="rect">
            <a:avLst/>
          </a:prstGeom>
          <a:noFill/>
        </p:spPr>
        <p:txBody>
          <a:bodyPr wrap="none" rtlCol="0">
            <a:spAutoFit/>
          </a:bodyPr>
          <a:lstStyle/>
          <a:p>
            <a:r>
              <a:rPr lang="en-US" dirty="0" smtClean="0"/>
              <a:t>CIPHERTEXT: SNSURHPGIARPGSN</a:t>
            </a:r>
            <a:endParaRPr lang="en-US" dirty="0"/>
          </a:p>
        </p:txBody>
      </p:sp>
      <p:cxnSp>
        <p:nvCxnSpPr>
          <p:cNvPr id="8" name="Straight Arrow Connector 7"/>
          <p:cNvCxnSpPr/>
          <p:nvPr/>
        </p:nvCxnSpPr>
        <p:spPr>
          <a:xfrm>
            <a:off x="3429000" y="3810000"/>
            <a:ext cx="1447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5029200"/>
            <a:ext cx="3733800" cy="381000"/>
          </a:xfrm>
          <a:prstGeom prst="rect">
            <a:avLst/>
          </a:prstGeom>
          <a:noFill/>
        </p:spPr>
        <p:txBody>
          <a:bodyPr wrap="square" rtlCol="0">
            <a:spAutoFit/>
          </a:bodyPr>
          <a:lstStyle/>
          <a:p>
            <a:r>
              <a:rPr lang="en-US" dirty="0" smtClean="0"/>
              <a:t>CIPHERTEXT: SNSUPGSNRHPGIAR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transposition </a:t>
            </a:r>
            <a:endParaRPr lang="en-US" dirty="0"/>
          </a:p>
        </p:txBody>
      </p:sp>
      <p:sp>
        <p:nvSpPr>
          <p:cNvPr id="3" name="Content Placeholder 2"/>
          <p:cNvSpPr>
            <a:spLocks noGrp="1"/>
          </p:cNvSpPr>
          <p:nvPr>
            <p:ph idx="1"/>
          </p:nvPr>
        </p:nvSpPr>
        <p:spPr/>
        <p:txBody>
          <a:bodyPr/>
          <a:lstStyle/>
          <a:p>
            <a:pPr algn="ctr">
              <a:buNone/>
            </a:pPr>
            <a:r>
              <a:rPr lang="en-US" dirty="0" smtClean="0"/>
              <a:t>2012 Cipher challenge 2</a:t>
            </a:r>
          </a:p>
          <a:p>
            <a:endParaRPr lang="en-US" dirty="0" smtClean="0"/>
          </a:p>
          <a:p>
            <a:endParaRPr lang="en-US" dirty="0" smtClean="0"/>
          </a:p>
          <a:p>
            <a:pPr lvl="1" algn="ctr">
              <a:buNone/>
            </a:pPr>
            <a:r>
              <a:rPr lang="en-US" dirty="0" smtClean="0"/>
              <a:t>	</a:t>
            </a:r>
          </a:p>
          <a:p>
            <a:endParaRPr lang="en-US" dirty="0"/>
          </a:p>
        </p:txBody>
      </p:sp>
      <p:graphicFrame>
        <p:nvGraphicFramePr>
          <p:cNvPr id="4" name="Table 3"/>
          <p:cNvGraphicFramePr>
            <a:graphicFrameLocks noGrp="1"/>
          </p:cNvGraphicFramePr>
          <p:nvPr/>
        </p:nvGraphicFramePr>
        <p:xfrm>
          <a:off x="1447800" y="2819400"/>
          <a:ext cx="5638800" cy="2362200"/>
        </p:xfrm>
        <a:graphic>
          <a:graphicData uri="http://schemas.openxmlformats.org/drawingml/2006/table">
            <a:tbl>
              <a:tblPr firstRow="1" bandRow="1">
                <a:tableStyleId>{5C22544A-7EE6-4342-B048-85BDC9FD1C3A}</a:tableStyleId>
              </a:tblPr>
              <a:tblGrid>
                <a:gridCol w="939800"/>
                <a:gridCol w="939800"/>
                <a:gridCol w="939800"/>
                <a:gridCol w="939800"/>
                <a:gridCol w="939800"/>
                <a:gridCol w="939800"/>
              </a:tblGrid>
              <a:tr h="590550">
                <a:tc>
                  <a:txBody>
                    <a:bodyPr/>
                    <a:lstStyle/>
                    <a:p>
                      <a:pPr algn="ctr"/>
                      <a:r>
                        <a:rPr lang="en-US" b="0" dirty="0" smtClean="0">
                          <a:solidFill>
                            <a:schemeClr val="tx1"/>
                          </a:solidFill>
                        </a:rPr>
                        <a:t>I</a:t>
                      </a:r>
                      <a:endParaRPr lang="en-US" b="0" dirty="0">
                        <a:solidFill>
                          <a:schemeClr val="tx1"/>
                        </a:solidFill>
                      </a:endParaRPr>
                    </a:p>
                  </a:txBody>
                  <a:tcPr>
                    <a:noFill/>
                  </a:tcPr>
                </a:tc>
                <a:tc>
                  <a:txBody>
                    <a:bodyPr/>
                    <a:lstStyle/>
                    <a:p>
                      <a:pPr algn="ctr"/>
                      <a:r>
                        <a:rPr lang="en-US" b="0" dirty="0" smtClean="0">
                          <a:solidFill>
                            <a:schemeClr val="tx1"/>
                          </a:solidFill>
                        </a:rPr>
                        <a:t>R</a:t>
                      </a:r>
                      <a:endParaRPr lang="en-US" b="0" dirty="0">
                        <a:solidFill>
                          <a:schemeClr val="tx1"/>
                        </a:solidFill>
                      </a:endParaRPr>
                    </a:p>
                  </a:txBody>
                  <a:tcPr>
                    <a:noFill/>
                  </a:tcPr>
                </a:tc>
                <a:tc>
                  <a:txBody>
                    <a:bodyPr/>
                    <a:lstStyle/>
                    <a:p>
                      <a:pPr algn="ctr"/>
                      <a:r>
                        <a:rPr lang="en-US" b="0" dirty="0" smtClean="0">
                          <a:solidFill>
                            <a:schemeClr val="tx1"/>
                          </a:solidFill>
                        </a:rPr>
                        <a:t>A</a:t>
                      </a:r>
                      <a:endParaRPr lang="en-US" b="0" dirty="0">
                        <a:solidFill>
                          <a:schemeClr val="tx1"/>
                        </a:solidFill>
                      </a:endParaRPr>
                    </a:p>
                  </a:txBody>
                  <a:tcPr>
                    <a:noFill/>
                  </a:tcPr>
                </a:tc>
                <a:tc>
                  <a:txBody>
                    <a:bodyPr/>
                    <a:lstStyle/>
                    <a:p>
                      <a:pPr algn="ctr"/>
                      <a:r>
                        <a:rPr lang="en-US" b="0" dirty="0" smtClean="0">
                          <a:solidFill>
                            <a:schemeClr val="tx1"/>
                          </a:solidFill>
                        </a:rPr>
                        <a:t>D</a:t>
                      </a:r>
                      <a:endParaRPr lang="en-US" b="0" dirty="0">
                        <a:solidFill>
                          <a:schemeClr val="tx1"/>
                        </a:solidFill>
                      </a:endParaRPr>
                    </a:p>
                  </a:txBody>
                  <a:tcPr>
                    <a:noFill/>
                  </a:tcPr>
                </a:tc>
                <a:tc>
                  <a:txBody>
                    <a:bodyPr/>
                    <a:lstStyle/>
                    <a:p>
                      <a:pPr algn="ctr"/>
                      <a:r>
                        <a:rPr lang="en-US" b="0" dirty="0" smtClean="0">
                          <a:solidFill>
                            <a:schemeClr val="tx1"/>
                          </a:solidFill>
                        </a:rPr>
                        <a:t>F</a:t>
                      </a:r>
                      <a:endParaRPr lang="en-US" b="0" dirty="0">
                        <a:solidFill>
                          <a:schemeClr val="tx1"/>
                        </a:solidFill>
                      </a:endParaRPr>
                    </a:p>
                  </a:txBody>
                  <a:tcPr>
                    <a:noFill/>
                  </a:tcPr>
                </a:tc>
                <a:tc>
                  <a:txBody>
                    <a:bodyPr/>
                    <a:lstStyle/>
                    <a:p>
                      <a:pPr algn="ctr"/>
                      <a:r>
                        <a:rPr lang="en-US" b="0" dirty="0" smtClean="0">
                          <a:solidFill>
                            <a:schemeClr val="tx1"/>
                          </a:solidFill>
                        </a:rPr>
                        <a:t>E</a:t>
                      </a:r>
                      <a:endParaRPr lang="en-US" b="0" dirty="0">
                        <a:solidFill>
                          <a:schemeClr val="tx1"/>
                        </a:solidFill>
                      </a:endParaRPr>
                    </a:p>
                  </a:txBody>
                  <a:tcPr>
                    <a:noFill/>
                  </a:tcPr>
                </a:tc>
              </a:tr>
              <a:tr h="590550">
                <a:tc>
                  <a:txBody>
                    <a:bodyPr/>
                    <a:lstStyle/>
                    <a:p>
                      <a:pPr algn="ctr"/>
                      <a:r>
                        <a:rPr lang="en-US" dirty="0" smtClean="0"/>
                        <a:t>R</a:t>
                      </a:r>
                      <a:endParaRPr lang="en-US" dirty="0"/>
                    </a:p>
                  </a:txBody>
                  <a:tcPr>
                    <a:noFill/>
                  </a:tcPr>
                </a:tc>
                <a:tc>
                  <a:txBody>
                    <a:bodyPr/>
                    <a:lstStyle/>
                    <a:p>
                      <a:pPr algn="ctr"/>
                      <a:r>
                        <a:rPr lang="en-US" dirty="0" smtClean="0"/>
                        <a:t>M</a:t>
                      </a:r>
                      <a:endParaRPr lang="en-US" dirty="0"/>
                    </a:p>
                  </a:txBody>
                  <a:tcPr>
                    <a:noFill/>
                  </a:tcPr>
                </a:tc>
                <a:tc>
                  <a:txBody>
                    <a:bodyPr/>
                    <a:lstStyle/>
                    <a:p>
                      <a:pPr algn="ctr"/>
                      <a:r>
                        <a:rPr lang="en-US" dirty="0" smtClean="0"/>
                        <a:t>W</a:t>
                      </a:r>
                      <a:endParaRPr lang="en-US" dirty="0"/>
                    </a:p>
                  </a:txBody>
                  <a:tcPr>
                    <a:noFill/>
                  </a:tcPr>
                </a:tc>
                <a:tc>
                  <a:txBody>
                    <a:bodyPr/>
                    <a:lstStyle/>
                    <a:p>
                      <a:pPr algn="ctr"/>
                      <a:r>
                        <a:rPr lang="en-US" dirty="0" smtClean="0"/>
                        <a:t>S</a:t>
                      </a:r>
                      <a:endParaRPr lang="en-US" dirty="0"/>
                    </a:p>
                  </a:txBody>
                  <a:tcPr>
                    <a:noFill/>
                  </a:tcPr>
                </a:tc>
                <a:tc>
                  <a:txBody>
                    <a:bodyPr/>
                    <a:lstStyle/>
                    <a:p>
                      <a:pPr algn="ctr"/>
                      <a:r>
                        <a:rPr lang="en-US" dirty="0" smtClean="0"/>
                        <a:t>A</a:t>
                      </a:r>
                      <a:endParaRPr lang="en-US" dirty="0"/>
                    </a:p>
                  </a:txBody>
                  <a:tcPr>
                    <a:noFill/>
                  </a:tcPr>
                </a:tc>
                <a:tc>
                  <a:txBody>
                    <a:bodyPr/>
                    <a:lstStyle/>
                    <a:p>
                      <a:pPr algn="ctr"/>
                      <a:r>
                        <a:rPr lang="en-US" dirty="0" smtClean="0"/>
                        <a:t>E</a:t>
                      </a:r>
                      <a:endParaRPr lang="en-US" dirty="0"/>
                    </a:p>
                  </a:txBody>
                  <a:tcPr>
                    <a:noFill/>
                  </a:tcPr>
                </a:tc>
              </a:tr>
              <a:tr h="590550">
                <a:tc>
                  <a:txBody>
                    <a:bodyPr/>
                    <a:lstStyle/>
                    <a:p>
                      <a:pPr algn="ctr"/>
                      <a:r>
                        <a:rPr lang="en-US" dirty="0" smtClean="0"/>
                        <a:t>E</a:t>
                      </a:r>
                      <a:endParaRPr lang="en-US" dirty="0"/>
                    </a:p>
                  </a:txBody>
                  <a:tcPr>
                    <a:noFill/>
                  </a:tcPr>
                </a:tc>
                <a:tc>
                  <a:txBody>
                    <a:bodyPr/>
                    <a:lstStyle/>
                    <a:p>
                      <a:pPr algn="ctr"/>
                      <a:r>
                        <a:rPr lang="en-US" dirty="0" smtClean="0"/>
                        <a:t>E</a:t>
                      </a:r>
                      <a:endParaRPr lang="en-US" dirty="0"/>
                    </a:p>
                  </a:txBody>
                  <a:tcPr>
                    <a:noFill/>
                  </a:tcPr>
                </a:tc>
                <a:tc>
                  <a:txBody>
                    <a:bodyPr/>
                    <a:lstStyle/>
                    <a:p>
                      <a:pPr algn="ctr"/>
                      <a:r>
                        <a:rPr lang="en-US" dirty="0" smtClean="0"/>
                        <a:t>T</a:t>
                      </a:r>
                      <a:endParaRPr lang="en-US" dirty="0"/>
                    </a:p>
                  </a:txBody>
                  <a:tcPr>
                    <a:noFill/>
                  </a:tcPr>
                </a:tc>
                <a:tc>
                  <a:txBody>
                    <a:bodyPr/>
                    <a:lstStyle/>
                    <a:p>
                      <a:pPr algn="ctr"/>
                      <a:r>
                        <a:rPr lang="en-US" dirty="0" smtClean="0"/>
                        <a:t>X</a:t>
                      </a:r>
                      <a:endParaRPr lang="en-US" dirty="0"/>
                    </a:p>
                  </a:txBody>
                  <a:tcPr>
                    <a:noFill/>
                  </a:tcPr>
                </a:tc>
                <a:tc>
                  <a:txBody>
                    <a:bodyPr/>
                    <a:lstStyle/>
                    <a:p>
                      <a:pPr algn="ctr"/>
                      <a:r>
                        <a:rPr lang="en-US" dirty="0" smtClean="0"/>
                        <a:t>A</a:t>
                      </a:r>
                      <a:endParaRPr lang="en-US" dirty="0"/>
                    </a:p>
                  </a:txBody>
                  <a:tcPr>
                    <a:noFill/>
                  </a:tcPr>
                </a:tc>
                <a:tc>
                  <a:txBody>
                    <a:bodyPr/>
                    <a:lstStyle/>
                    <a:p>
                      <a:pPr algn="ctr"/>
                      <a:r>
                        <a:rPr lang="en-US" dirty="0" smtClean="0"/>
                        <a:t>P</a:t>
                      </a:r>
                      <a:endParaRPr lang="en-US" dirty="0"/>
                    </a:p>
                  </a:txBody>
                  <a:tcPr>
                    <a:noFill/>
                  </a:tcPr>
                </a:tc>
              </a:tr>
              <a:tr h="590550">
                <a:tc>
                  <a:txBody>
                    <a:bodyPr/>
                    <a:lstStyle/>
                    <a:p>
                      <a:pPr algn="ctr"/>
                      <a:r>
                        <a:rPr lang="en-US" dirty="0" smtClean="0"/>
                        <a:t>E</a:t>
                      </a:r>
                      <a:endParaRPr lang="en-US" dirty="0"/>
                    </a:p>
                  </a:txBody>
                  <a:tcPr>
                    <a:noFill/>
                  </a:tcPr>
                </a:tc>
                <a:tc>
                  <a:txBody>
                    <a:bodyPr/>
                    <a:lstStyle/>
                    <a:p>
                      <a:pPr algn="ctr"/>
                      <a:r>
                        <a:rPr lang="en-US" dirty="0" smtClean="0"/>
                        <a:t>X</a:t>
                      </a:r>
                      <a:endParaRPr lang="en-US" dirty="0"/>
                    </a:p>
                  </a:txBody>
                  <a:tcPr>
                    <a:no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dirty="0"/>
                    </a:p>
                  </a:txBody>
                  <a:tcPr>
                    <a:noFill/>
                  </a:tcPr>
                </a:tc>
              </a:tr>
            </a:tbl>
          </a:graphicData>
        </a:graphic>
      </p:graphicFrame>
      <p:cxnSp>
        <p:nvCxnSpPr>
          <p:cNvPr id="6" name="Straight Arrow Connector 5"/>
          <p:cNvCxnSpPr/>
          <p:nvPr/>
        </p:nvCxnSpPr>
        <p:spPr>
          <a:xfrm flipV="1">
            <a:off x="4724400" y="4419600"/>
            <a:ext cx="0" cy="1752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819400" y="5029200"/>
            <a:ext cx="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transposition </a:t>
            </a:r>
            <a:endParaRPr lang="en-US" dirty="0"/>
          </a:p>
        </p:txBody>
      </p:sp>
      <p:sp>
        <p:nvSpPr>
          <p:cNvPr id="3" name="Content Placeholder 2"/>
          <p:cNvSpPr>
            <a:spLocks noGrp="1"/>
          </p:cNvSpPr>
          <p:nvPr>
            <p:ph idx="1"/>
          </p:nvPr>
        </p:nvSpPr>
        <p:spPr>
          <a:xfrm>
            <a:off x="457200" y="1295400"/>
            <a:ext cx="8686800" cy="4525963"/>
          </a:xfrm>
        </p:spPr>
        <p:txBody>
          <a:bodyPr/>
          <a:lstStyle/>
          <a:p>
            <a:pPr algn="ctr">
              <a:buNone/>
            </a:pPr>
            <a:r>
              <a:rPr lang="en-US" dirty="0" smtClean="0"/>
              <a:t>2012 Cipher challenge 2</a:t>
            </a:r>
          </a:p>
          <a:p>
            <a:endParaRPr lang="en-US" dirty="0" smtClean="0"/>
          </a:p>
          <a:p>
            <a:endParaRPr lang="en-US" dirty="0" smtClean="0"/>
          </a:p>
          <a:p>
            <a:pPr lvl="1" algn="ctr">
              <a:buNone/>
            </a:pPr>
            <a:r>
              <a:rPr lang="en-US" dirty="0" smtClean="0"/>
              <a:t>	</a:t>
            </a:r>
          </a:p>
          <a:p>
            <a:endParaRPr lang="en-US" dirty="0"/>
          </a:p>
        </p:txBody>
      </p:sp>
      <p:graphicFrame>
        <p:nvGraphicFramePr>
          <p:cNvPr id="4" name="Table 3"/>
          <p:cNvGraphicFramePr>
            <a:graphicFrameLocks noGrp="1"/>
          </p:cNvGraphicFramePr>
          <p:nvPr/>
        </p:nvGraphicFramePr>
        <p:xfrm>
          <a:off x="762000" y="2438400"/>
          <a:ext cx="3276600" cy="2438400"/>
        </p:xfrm>
        <a:graphic>
          <a:graphicData uri="http://schemas.openxmlformats.org/drawingml/2006/table">
            <a:tbl>
              <a:tblPr firstRow="1" bandRow="1">
                <a:tableStyleId>{5C22544A-7EE6-4342-B048-85BDC9FD1C3A}</a:tableStyleId>
              </a:tblPr>
              <a:tblGrid>
                <a:gridCol w="546100"/>
                <a:gridCol w="546100"/>
                <a:gridCol w="546100"/>
                <a:gridCol w="546100"/>
                <a:gridCol w="546100"/>
                <a:gridCol w="546100"/>
              </a:tblGrid>
              <a:tr h="609600">
                <a:tc>
                  <a:txBody>
                    <a:bodyPr/>
                    <a:lstStyle/>
                    <a:p>
                      <a:r>
                        <a:rPr lang="en-US" b="0" dirty="0" smtClean="0">
                          <a:solidFill>
                            <a:schemeClr val="tx1"/>
                          </a:solidFill>
                        </a:rPr>
                        <a:t>I</a:t>
                      </a:r>
                      <a:endParaRPr lang="en-US" b="0" dirty="0">
                        <a:solidFill>
                          <a:schemeClr val="tx1"/>
                        </a:solidFill>
                      </a:endParaRPr>
                    </a:p>
                  </a:txBody>
                  <a:tcPr>
                    <a:noFill/>
                  </a:tcPr>
                </a:tc>
                <a:tc>
                  <a:txBody>
                    <a:bodyPr/>
                    <a:lstStyle/>
                    <a:p>
                      <a:r>
                        <a:rPr lang="en-US" b="0" dirty="0" smtClean="0">
                          <a:solidFill>
                            <a:schemeClr val="tx1"/>
                          </a:solidFill>
                        </a:rPr>
                        <a:t>R</a:t>
                      </a:r>
                      <a:endParaRPr lang="en-US" b="0" dirty="0">
                        <a:solidFill>
                          <a:schemeClr val="tx1"/>
                        </a:solidFill>
                      </a:endParaRPr>
                    </a:p>
                  </a:txBody>
                  <a:tcPr>
                    <a:noFill/>
                  </a:tcPr>
                </a:tc>
                <a:tc>
                  <a:txBody>
                    <a:bodyPr/>
                    <a:lstStyle/>
                    <a:p>
                      <a:r>
                        <a:rPr lang="en-US" b="0" dirty="0" smtClean="0">
                          <a:solidFill>
                            <a:schemeClr val="tx1"/>
                          </a:solidFill>
                        </a:rPr>
                        <a:t>A</a:t>
                      </a:r>
                      <a:endParaRPr lang="en-US" b="0" dirty="0">
                        <a:solidFill>
                          <a:schemeClr val="tx1"/>
                        </a:solidFill>
                      </a:endParaRPr>
                    </a:p>
                  </a:txBody>
                  <a:tcPr>
                    <a:noFill/>
                  </a:tcPr>
                </a:tc>
                <a:tc>
                  <a:txBody>
                    <a:bodyPr/>
                    <a:lstStyle/>
                    <a:p>
                      <a:r>
                        <a:rPr lang="en-US" b="0" dirty="0" smtClean="0">
                          <a:solidFill>
                            <a:schemeClr val="tx1"/>
                          </a:solidFill>
                        </a:rPr>
                        <a:t>D</a:t>
                      </a:r>
                      <a:endParaRPr lang="en-US" b="0" dirty="0">
                        <a:solidFill>
                          <a:schemeClr val="tx1"/>
                        </a:solidFill>
                      </a:endParaRPr>
                    </a:p>
                  </a:txBody>
                  <a:tcPr>
                    <a:noFill/>
                  </a:tcPr>
                </a:tc>
                <a:tc>
                  <a:txBody>
                    <a:bodyPr/>
                    <a:lstStyle/>
                    <a:p>
                      <a:r>
                        <a:rPr lang="en-US" b="0" dirty="0" smtClean="0">
                          <a:solidFill>
                            <a:schemeClr val="tx1"/>
                          </a:solidFill>
                        </a:rPr>
                        <a:t>F</a:t>
                      </a:r>
                      <a:endParaRPr lang="en-US" b="0" dirty="0">
                        <a:solidFill>
                          <a:schemeClr val="tx1"/>
                        </a:solidFill>
                      </a:endParaRPr>
                    </a:p>
                  </a:txBody>
                  <a:tcPr>
                    <a:noFill/>
                  </a:tcPr>
                </a:tc>
                <a:tc>
                  <a:txBody>
                    <a:bodyPr/>
                    <a:lstStyle/>
                    <a:p>
                      <a:r>
                        <a:rPr lang="en-US" b="0" dirty="0" smtClean="0">
                          <a:solidFill>
                            <a:schemeClr val="tx1"/>
                          </a:solidFill>
                        </a:rPr>
                        <a:t>E</a:t>
                      </a:r>
                      <a:endParaRPr lang="en-US" b="0" dirty="0">
                        <a:solidFill>
                          <a:schemeClr val="tx1"/>
                        </a:solidFill>
                      </a:endParaRPr>
                    </a:p>
                  </a:txBody>
                  <a:tcPr>
                    <a:noFill/>
                  </a:tcPr>
                </a:tc>
              </a:tr>
              <a:tr h="609600">
                <a:tc>
                  <a:txBody>
                    <a:bodyPr/>
                    <a:lstStyle/>
                    <a:p>
                      <a:r>
                        <a:rPr lang="en-US" dirty="0" smtClean="0"/>
                        <a:t>R</a:t>
                      </a:r>
                      <a:endParaRPr lang="en-US" dirty="0"/>
                    </a:p>
                  </a:txBody>
                  <a:tcPr>
                    <a:noFill/>
                  </a:tcPr>
                </a:tc>
                <a:tc>
                  <a:txBody>
                    <a:bodyPr/>
                    <a:lstStyle/>
                    <a:p>
                      <a:r>
                        <a:rPr lang="en-US" dirty="0" smtClean="0"/>
                        <a:t>M</a:t>
                      </a:r>
                      <a:endParaRPr lang="en-US" dirty="0"/>
                    </a:p>
                  </a:txBody>
                  <a:tcPr>
                    <a:noFill/>
                  </a:tcPr>
                </a:tc>
                <a:tc>
                  <a:txBody>
                    <a:bodyPr/>
                    <a:lstStyle/>
                    <a:p>
                      <a:r>
                        <a:rPr lang="en-US" dirty="0" smtClean="0"/>
                        <a:t>W</a:t>
                      </a:r>
                      <a:endParaRPr lang="en-US" dirty="0"/>
                    </a:p>
                  </a:txBody>
                  <a:tcPr>
                    <a:noFill/>
                  </a:tcPr>
                </a:tc>
                <a:tc>
                  <a:txBody>
                    <a:bodyPr/>
                    <a:lstStyle/>
                    <a:p>
                      <a:r>
                        <a:rPr lang="en-US" dirty="0" smtClean="0"/>
                        <a:t>S</a:t>
                      </a:r>
                      <a:endParaRPr lang="en-US" dirty="0"/>
                    </a:p>
                  </a:txBody>
                  <a:tcPr>
                    <a:noFill/>
                  </a:tcPr>
                </a:tc>
                <a:tc>
                  <a:txBody>
                    <a:bodyPr/>
                    <a:lstStyle/>
                    <a:p>
                      <a:r>
                        <a:rPr lang="en-US" dirty="0" smtClean="0"/>
                        <a:t>A</a:t>
                      </a:r>
                      <a:endParaRPr lang="en-US" dirty="0"/>
                    </a:p>
                  </a:txBody>
                  <a:tcPr>
                    <a:noFill/>
                  </a:tcPr>
                </a:tc>
                <a:tc>
                  <a:txBody>
                    <a:bodyPr/>
                    <a:lstStyle/>
                    <a:p>
                      <a:r>
                        <a:rPr lang="en-US" dirty="0" smtClean="0"/>
                        <a:t>E</a:t>
                      </a:r>
                      <a:endParaRPr lang="en-US" dirty="0"/>
                    </a:p>
                  </a:txBody>
                  <a:tcPr>
                    <a:noFill/>
                  </a:tcPr>
                </a:tc>
              </a:tr>
              <a:tr h="609600">
                <a:tc>
                  <a:txBody>
                    <a:bodyPr/>
                    <a:lstStyle/>
                    <a:p>
                      <a:r>
                        <a:rPr lang="en-US" dirty="0" smtClean="0"/>
                        <a:t>E</a:t>
                      </a:r>
                      <a:endParaRPr lang="en-US" dirty="0"/>
                    </a:p>
                  </a:txBody>
                  <a:tcPr>
                    <a:noFill/>
                  </a:tcPr>
                </a:tc>
                <a:tc>
                  <a:txBody>
                    <a:bodyPr/>
                    <a:lstStyle/>
                    <a:p>
                      <a:r>
                        <a:rPr lang="en-US" dirty="0" smtClean="0"/>
                        <a:t>E</a:t>
                      </a:r>
                      <a:endParaRPr lang="en-US" dirty="0"/>
                    </a:p>
                  </a:txBody>
                  <a:tcPr>
                    <a:noFill/>
                  </a:tcPr>
                </a:tc>
                <a:tc>
                  <a:txBody>
                    <a:bodyPr/>
                    <a:lstStyle/>
                    <a:p>
                      <a:r>
                        <a:rPr lang="en-US" dirty="0" smtClean="0"/>
                        <a:t>T</a:t>
                      </a:r>
                      <a:endParaRPr lang="en-US" dirty="0"/>
                    </a:p>
                  </a:txBody>
                  <a:tcPr>
                    <a:noFill/>
                  </a:tcPr>
                </a:tc>
                <a:tc>
                  <a:txBody>
                    <a:bodyPr/>
                    <a:lstStyle/>
                    <a:p>
                      <a:r>
                        <a:rPr lang="en-US" b="1" dirty="0" smtClean="0">
                          <a:solidFill>
                            <a:srgbClr val="FF0000"/>
                          </a:solidFill>
                        </a:rPr>
                        <a:t>X</a:t>
                      </a:r>
                      <a:endParaRPr lang="en-US" b="1" dirty="0">
                        <a:solidFill>
                          <a:srgbClr val="FF0000"/>
                        </a:solidFill>
                      </a:endParaRPr>
                    </a:p>
                  </a:txBody>
                  <a:tcPr>
                    <a:noFill/>
                  </a:tcPr>
                </a:tc>
                <a:tc>
                  <a:txBody>
                    <a:bodyPr/>
                    <a:lstStyle/>
                    <a:p>
                      <a:r>
                        <a:rPr lang="en-US" dirty="0" smtClean="0"/>
                        <a:t>A</a:t>
                      </a:r>
                      <a:endParaRPr lang="en-US" dirty="0"/>
                    </a:p>
                  </a:txBody>
                  <a:tcPr>
                    <a:noFill/>
                  </a:tcPr>
                </a:tc>
                <a:tc>
                  <a:txBody>
                    <a:bodyPr/>
                    <a:lstStyle/>
                    <a:p>
                      <a:r>
                        <a:rPr lang="en-US" dirty="0" smtClean="0"/>
                        <a:t>P</a:t>
                      </a:r>
                      <a:endParaRPr lang="en-US" dirty="0"/>
                    </a:p>
                  </a:txBody>
                  <a:tcPr>
                    <a:noFill/>
                  </a:tcPr>
                </a:tc>
              </a:tr>
              <a:tr h="609600">
                <a:tc>
                  <a:txBody>
                    <a:bodyPr/>
                    <a:lstStyle/>
                    <a:p>
                      <a:r>
                        <a:rPr lang="en-US" dirty="0" smtClean="0"/>
                        <a:t>E</a:t>
                      </a:r>
                      <a:endParaRPr lang="en-US" dirty="0"/>
                    </a:p>
                  </a:txBody>
                  <a:tcPr>
                    <a:noFill/>
                  </a:tcPr>
                </a:tc>
                <a:tc>
                  <a:txBody>
                    <a:bodyPr/>
                    <a:lstStyle/>
                    <a:p>
                      <a:r>
                        <a:rPr lang="en-US" b="1" dirty="0" smtClean="0">
                          <a:solidFill>
                            <a:srgbClr val="FF0000"/>
                          </a:solidFill>
                        </a:rPr>
                        <a:t>X</a:t>
                      </a:r>
                      <a:endParaRPr lang="en-US" b="1" dirty="0">
                        <a:solidFill>
                          <a:srgbClr val="FF0000"/>
                        </a:solidFill>
                      </a:endParaRPr>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bl>
          </a:graphicData>
        </a:graphic>
      </p:graphicFrame>
      <p:graphicFrame>
        <p:nvGraphicFramePr>
          <p:cNvPr id="5" name="Table 4"/>
          <p:cNvGraphicFramePr>
            <a:graphicFrameLocks noGrp="1"/>
          </p:cNvGraphicFramePr>
          <p:nvPr/>
        </p:nvGraphicFramePr>
        <p:xfrm>
          <a:off x="4800600" y="1981200"/>
          <a:ext cx="3276600" cy="3048000"/>
        </p:xfrm>
        <a:graphic>
          <a:graphicData uri="http://schemas.openxmlformats.org/drawingml/2006/table">
            <a:tbl>
              <a:tblPr firstRow="1" bandRow="1">
                <a:tableStyleId>{5C22544A-7EE6-4342-B048-85BDC9FD1C3A}</a:tableStyleId>
              </a:tblPr>
              <a:tblGrid>
                <a:gridCol w="546100"/>
                <a:gridCol w="546100"/>
                <a:gridCol w="546100"/>
                <a:gridCol w="546100"/>
                <a:gridCol w="546100"/>
                <a:gridCol w="546100"/>
              </a:tblGrid>
              <a:tr h="609600">
                <a:tc>
                  <a:txBody>
                    <a:bodyPr/>
                    <a:lstStyle/>
                    <a:p>
                      <a:endParaRPr lang="en-US" b="0" dirty="0">
                        <a:solidFill>
                          <a:schemeClr val="tx1"/>
                        </a:solidFill>
                      </a:endParaRPr>
                    </a:p>
                  </a:txBody>
                  <a:tcPr>
                    <a:solidFill>
                      <a:schemeClr val="accent4"/>
                    </a:solidFill>
                  </a:tcPr>
                </a:tc>
                <a:tc>
                  <a:txBody>
                    <a:bodyPr/>
                    <a:lstStyle/>
                    <a:p>
                      <a:endParaRPr lang="en-US" b="0" dirty="0">
                        <a:solidFill>
                          <a:schemeClr val="tx1"/>
                        </a:solidFill>
                      </a:endParaRPr>
                    </a:p>
                  </a:txBody>
                  <a:tcPr>
                    <a:solidFill>
                      <a:schemeClr val="accent4"/>
                    </a:solidFill>
                  </a:tcPr>
                </a:tc>
                <a:tc>
                  <a:txBody>
                    <a:bodyPr/>
                    <a:lstStyle/>
                    <a:p>
                      <a:endParaRPr lang="en-US" b="0" dirty="0">
                        <a:solidFill>
                          <a:schemeClr val="tx1"/>
                        </a:solidFill>
                      </a:endParaRPr>
                    </a:p>
                  </a:txBody>
                  <a:tcPr>
                    <a:solidFill>
                      <a:schemeClr val="accent4"/>
                    </a:solidFill>
                  </a:tcPr>
                </a:tc>
                <a:tc>
                  <a:txBody>
                    <a:bodyPr/>
                    <a:lstStyle/>
                    <a:p>
                      <a:endParaRPr lang="en-US" b="0" dirty="0">
                        <a:solidFill>
                          <a:schemeClr val="tx1"/>
                        </a:solidFill>
                      </a:endParaRPr>
                    </a:p>
                  </a:txBody>
                  <a:tcPr>
                    <a:solidFill>
                      <a:schemeClr val="accent4"/>
                    </a:solidFill>
                  </a:tcPr>
                </a:tc>
                <a:tc>
                  <a:txBody>
                    <a:bodyPr/>
                    <a:lstStyle/>
                    <a:p>
                      <a:endParaRPr lang="en-US" b="0" dirty="0">
                        <a:solidFill>
                          <a:schemeClr val="tx1"/>
                        </a:solidFill>
                      </a:endParaRPr>
                    </a:p>
                  </a:txBody>
                  <a:tcPr>
                    <a:solidFill>
                      <a:schemeClr val="accent4"/>
                    </a:solidFill>
                  </a:tcPr>
                </a:tc>
                <a:tc>
                  <a:txBody>
                    <a:bodyPr/>
                    <a:lstStyle/>
                    <a:p>
                      <a:endParaRPr lang="en-US" b="0" dirty="0">
                        <a:solidFill>
                          <a:schemeClr val="tx1"/>
                        </a:solidFill>
                      </a:endParaRPr>
                    </a:p>
                  </a:txBody>
                  <a:tcPr>
                    <a:solidFill>
                      <a:schemeClr val="accent4"/>
                    </a:solidFill>
                  </a:tcPr>
                </a:tc>
              </a:tr>
              <a:tr h="609600">
                <a:tc>
                  <a:txBody>
                    <a:bodyPr/>
                    <a:lstStyle/>
                    <a:p>
                      <a:r>
                        <a:rPr lang="en-US" b="0" dirty="0" smtClean="0">
                          <a:solidFill>
                            <a:schemeClr val="tx1"/>
                          </a:solidFill>
                        </a:rPr>
                        <a:t> </a:t>
                      </a:r>
                      <a:endParaRPr lang="en-US" b="0" dirty="0">
                        <a:solidFill>
                          <a:schemeClr val="tx1"/>
                        </a:solidFill>
                      </a:endParaRPr>
                    </a:p>
                  </a:txBody>
                  <a:tcPr>
                    <a:solidFill>
                      <a:schemeClr val="accent4"/>
                    </a:solidFill>
                  </a:tcPr>
                </a:tc>
                <a:tc>
                  <a:txBody>
                    <a:bodyPr/>
                    <a:lstStyle/>
                    <a:p>
                      <a:r>
                        <a:rPr lang="en-US" b="0" dirty="0" smtClean="0">
                          <a:solidFill>
                            <a:schemeClr val="tx1"/>
                          </a:solidFill>
                        </a:rPr>
                        <a:t> </a:t>
                      </a:r>
                      <a:endParaRPr lang="en-US" b="0" dirty="0">
                        <a:solidFill>
                          <a:schemeClr val="tx1"/>
                        </a:solidFill>
                      </a:endParaRPr>
                    </a:p>
                  </a:txBody>
                  <a:tcPr>
                    <a:solidFill>
                      <a:schemeClr val="accent4"/>
                    </a:solidFill>
                  </a:tcPr>
                </a:tc>
                <a:tc>
                  <a:txBody>
                    <a:bodyPr/>
                    <a:lstStyle/>
                    <a:p>
                      <a:r>
                        <a:rPr lang="en-US" b="0" dirty="0" smtClean="0">
                          <a:solidFill>
                            <a:schemeClr val="tx1"/>
                          </a:solidFill>
                        </a:rPr>
                        <a:t> </a:t>
                      </a:r>
                      <a:endParaRPr lang="en-US" b="0" dirty="0">
                        <a:solidFill>
                          <a:schemeClr val="tx1"/>
                        </a:solidFill>
                      </a:endParaRPr>
                    </a:p>
                  </a:txBody>
                  <a:tcPr>
                    <a:solidFill>
                      <a:schemeClr val="accent4"/>
                    </a:solidFill>
                  </a:tcPr>
                </a:tc>
                <a:tc>
                  <a:txBody>
                    <a:bodyPr/>
                    <a:lstStyle/>
                    <a:p>
                      <a:r>
                        <a:rPr lang="en-US" b="0" dirty="0" smtClean="0">
                          <a:solidFill>
                            <a:schemeClr val="tx1"/>
                          </a:solidFill>
                        </a:rPr>
                        <a:t> </a:t>
                      </a:r>
                      <a:endParaRPr lang="en-US" b="0" dirty="0">
                        <a:solidFill>
                          <a:schemeClr val="tx1"/>
                        </a:solidFill>
                      </a:endParaRPr>
                    </a:p>
                  </a:txBody>
                  <a:tcPr>
                    <a:solidFill>
                      <a:schemeClr val="accent4"/>
                    </a:solidFill>
                  </a:tcPr>
                </a:tc>
                <a:tc>
                  <a:txBody>
                    <a:bodyPr/>
                    <a:lstStyle/>
                    <a:p>
                      <a:r>
                        <a:rPr lang="en-US" b="0" dirty="0" smtClean="0">
                          <a:solidFill>
                            <a:schemeClr val="tx1"/>
                          </a:solidFill>
                        </a:rPr>
                        <a:t> </a:t>
                      </a:r>
                      <a:endParaRPr lang="en-US" b="0" dirty="0">
                        <a:solidFill>
                          <a:schemeClr val="tx1"/>
                        </a:solidFill>
                      </a:endParaRPr>
                    </a:p>
                  </a:txBody>
                  <a:tcPr>
                    <a:solidFill>
                      <a:schemeClr val="accent4"/>
                    </a:solidFill>
                  </a:tcPr>
                </a:tc>
                <a:tc>
                  <a:txBody>
                    <a:bodyPr/>
                    <a:lstStyle/>
                    <a:p>
                      <a:r>
                        <a:rPr lang="en-US" b="0" dirty="0" smtClean="0">
                          <a:solidFill>
                            <a:schemeClr val="tx1"/>
                          </a:solidFill>
                        </a:rPr>
                        <a:t> </a:t>
                      </a:r>
                      <a:endParaRPr lang="en-US" b="0" dirty="0">
                        <a:solidFill>
                          <a:schemeClr val="tx1"/>
                        </a:solidFill>
                      </a:endParaRPr>
                    </a:p>
                  </a:txBody>
                  <a:tcPr>
                    <a:solidFill>
                      <a:schemeClr val="accent4"/>
                    </a:solidFill>
                  </a:tcPr>
                </a:tc>
              </a:tr>
              <a:tr h="609600">
                <a:tc>
                  <a:txBody>
                    <a:bodyPr/>
                    <a:lstStyle/>
                    <a:p>
                      <a:endParaRPr lang="en-US" dirty="0"/>
                    </a:p>
                  </a:txBody>
                  <a:tcPr>
                    <a:solidFill>
                      <a:schemeClr val="accent4"/>
                    </a:solidFill>
                  </a:tcPr>
                </a:tc>
                <a:tc>
                  <a:txBody>
                    <a:bodyPr/>
                    <a:lstStyle/>
                    <a:p>
                      <a:r>
                        <a:rPr lang="en-US" dirty="0" smtClean="0"/>
                        <a:t> </a:t>
                      </a:r>
                      <a:endParaRPr lang="en-US" dirty="0"/>
                    </a:p>
                  </a:txBody>
                  <a:tcPr>
                    <a:solidFill>
                      <a:schemeClr val="accent4"/>
                    </a:solidFill>
                  </a:tcPr>
                </a:tc>
                <a:tc>
                  <a:txBody>
                    <a:bodyPr/>
                    <a:lstStyle/>
                    <a:p>
                      <a:r>
                        <a:rPr lang="en-US" dirty="0" smtClean="0"/>
                        <a:t> </a:t>
                      </a:r>
                      <a:endParaRPr lang="en-US" dirty="0"/>
                    </a:p>
                  </a:txBody>
                  <a:tcPr>
                    <a:solidFill>
                      <a:schemeClr val="accent4"/>
                    </a:solidFill>
                  </a:tcPr>
                </a:tc>
                <a:tc>
                  <a:txBody>
                    <a:bodyPr/>
                    <a:lstStyle/>
                    <a:p>
                      <a:r>
                        <a:rPr lang="en-US" dirty="0" smtClean="0"/>
                        <a:t> </a:t>
                      </a:r>
                      <a:endParaRPr lang="en-US" dirty="0"/>
                    </a:p>
                  </a:txBody>
                  <a:tcPr>
                    <a:solidFill>
                      <a:schemeClr val="accent4"/>
                    </a:solidFill>
                  </a:tcPr>
                </a:tc>
                <a:tc>
                  <a:txBody>
                    <a:bodyPr/>
                    <a:lstStyle/>
                    <a:p>
                      <a:r>
                        <a:rPr lang="en-US" dirty="0" smtClean="0"/>
                        <a:t> </a:t>
                      </a:r>
                      <a:endParaRPr lang="en-US" dirty="0"/>
                    </a:p>
                  </a:txBody>
                  <a:tcPr>
                    <a:solidFill>
                      <a:schemeClr val="accent4"/>
                    </a:solidFill>
                  </a:tcPr>
                </a:tc>
                <a:tc>
                  <a:txBody>
                    <a:bodyPr/>
                    <a:lstStyle/>
                    <a:p>
                      <a:r>
                        <a:rPr lang="en-US" dirty="0" smtClean="0"/>
                        <a:t> </a:t>
                      </a:r>
                      <a:endParaRPr lang="en-US" dirty="0"/>
                    </a:p>
                  </a:txBody>
                  <a:tcPr>
                    <a:solidFill>
                      <a:schemeClr val="accent4"/>
                    </a:solidFill>
                  </a:tcPr>
                </a:tc>
              </a:tr>
              <a:tr h="609600">
                <a:tc>
                  <a:txBody>
                    <a:bodyPr/>
                    <a:lstStyle/>
                    <a:p>
                      <a:r>
                        <a:rPr lang="en-US" dirty="0" smtClean="0"/>
                        <a:t> </a:t>
                      </a:r>
                      <a:endParaRPr lang="en-US" dirty="0"/>
                    </a:p>
                  </a:txBody>
                  <a:tcPr>
                    <a:solidFill>
                      <a:schemeClr val="accent4"/>
                    </a:solidFill>
                  </a:tcPr>
                </a:tc>
                <a:tc>
                  <a:txBody>
                    <a:bodyPr/>
                    <a:lstStyle/>
                    <a:p>
                      <a:r>
                        <a:rPr lang="en-US" dirty="0" smtClean="0"/>
                        <a:t> </a:t>
                      </a:r>
                      <a:endParaRPr lang="en-US" dirty="0"/>
                    </a:p>
                  </a:txBody>
                  <a:tcPr>
                    <a:solidFill>
                      <a:schemeClr val="accent4"/>
                    </a:solidFill>
                  </a:tcPr>
                </a:tc>
                <a:tc>
                  <a:txBody>
                    <a:bodyPr/>
                    <a:lstStyle/>
                    <a:p>
                      <a:r>
                        <a:rPr lang="en-US" dirty="0" smtClean="0"/>
                        <a:t> </a:t>
                      </a:r>
                      <a:endParaRPr lang="en-US" dirty="0"/>
                    </a:p>
                  </a:txBody>
                  <a:tcPr>
                    <a:solidFill>
                      <a:schemeClr val="accent4"/>
                    </a:solidFill>
                  </a:tcPr>
                </a:tc>
                <a:tc>
                  <a:txBody>
                    <a:bodyPr/>
                    <a:lstStyle/>
                    <a:p>
                      <a:r>
                        <a:rPr lang="en-US" b="1" dirty="0" smtClean="0">
                          <a:solidFill>
                            <a:srgbClr val="FF0000"/>
                          </a:solidFill>
                        </a:rPr>
                        <a:t> </a:t>
                      </a:r>
                      <a:endParaRPr lang="en-US" b="1" dirty="0">
                        <a:solidFill>
                          <a:srgbClr val="FF0000"/>
                        </a:solidFill>
                      </a:endParaRPr>
                    </a:p>
                  </a:txBody>
                  <a:tcPr>
                    <a:solidFill>
                      <a:schemeClr val="accent4"/>
                    </a:solidFill>
                  </a:tcPr>
                </a:tc>
                <a:tc>
                  <a:txBody>
                    <a:bodyPr/>
                    <a:lstStyle/>
                    <a:p>
                      <a:r>
                        <a:rPr lang="en-US" dirty="0" smtClean="0"/>
                        <a:t> </a:t>
                      </a:r>
                      <a:endParaRPr lang="en-US" dirty="0"/>
                    </a:p>
                  </a:txBody>
                  <a:tcPr>
                    <a:solidFill>
                      <a:schemeClr val="accent4"/>
                    </a:solidFill>
                  </a:tcPr>
                </a:tc>
                <a:tc>
                  <a:txBody>
                    <a:bodyPr/>
                    <a:lstStyle/>
                    <a:p>
                      <a:r>
                        <a:rPr lang="en-US" dirty="0" smtClean="0"/>
                        <a:t> </a:t>
                      </a:r>
                      <a:endParaRPr lang="en-US" dirty="0"/>
                    </a:p>
                  </a:txBody>
                  <a:tcPr>
                    <a:solidFill>
                      <a:schemeClr val="accent4"/>
                    </a:solidFill>
                  </a:tcPr>
                </a:tc>
              </a:tr>
              <a:tr h="609600">
                <a:tc>
                  <a:txBody>
                    <a:bodyPr/>
                    <a:lstStyle/>
                    <a:p>
                      <a:r>
                        <a:rPr lang="en-US" dirty="0" smtClean="0"/>
                        <a:t> </a:t>
                      </a:r>
                      <a:endParaRPr lang="en-US" dirty="0"/>
                    </a:p>
                  </a:txBody>
                  <a:tcPr>
                    <a:solidFill>
                      <a:schemeClr val="accent4"/>
                    </a:solidFill>
                  </a:tcPr>
                </a:tc>
                <a:tc>
                  <a:txBody>
                    <a:bodyPr/>
                    <a:lstStyle/>
                    <a:p>
                      <a:endParaRPr lang="en-US" b="1" dirty="0">
                        <a:solidFill>
                          <a:srgbClr val="FF0000"/>
                        </a:solidFill>
                      </a:endParaRPr>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dirty="0"/>
                    </a:p>
                  </a:txBody>
                  <a:tcPr>
                    <a:solidFill>
                      <a:schemeClr val="accent4"/>
                    </a:solidFill>
                  </a:tcPr>
                </a:tc>
              </a:tr>
            </a:tbl>
          </a:graphicData>
        </a:graphic>
      </p:graphicFrame>
      <p:sp>
        <p:nvSpPr>
          <p:cNvPr id="6" name="TextBox 5"/>
          <p:cNvSpPr txBox="1"/>
          <p:nvPr/>
        </p:nvSpPr>
        <p:spPr>
          <a:xfrm>
            <a:off x="7620000" y="4495800"/>
            <a:ext cx="304892"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7" name="TextBox 6"/>
          <p:cNvSpPr txBox="1"/>
          <p:nvPr/>
        </p:nvSpPr>
        <p:spPr>
          <a:xfrm>
            <a:off x="7086600" y="4495800"/>
            <a:ext cx="304892"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16" name="Freeform 15"/>
          <p:cNvSpPr/>
          <p:nvPr/>
        </p:nvSpPr>
        <p:spPr>
          <a:xfrm>
            <a:off x="1508760" y="4663440"/>
            <a:ext cx="6370320" cy="1122680"/>
          </a:xfrm>
          <a:custGeom>
            <a:avLst/>
            <a:gdLst>
              <a:gd name="connsiteX0" fmla="*/ 0 w 6370320"/>
              <a:gd name="connsiteY0" fmla="*/ 0 h 1122680"/>
              <a:gd name="connsiteX1" fmla="*/ 60960 w 6370320"/>
              <a:gd name="connsiteY1" fmla="*/ 30480 h 1122680"/>
              <a:gd name="connsiteX2" fmla="*/ 2651760 w 6370320"/>
              <a:gd name="connsiteY2" fmla="*/ 975360 h 1122680"/>
              <a:gd name="connsiteX3" fmla="*/ 5760720 w 6370320"/>
              <a:gd name="connsiteY3" fmla="*/ 914400 h 1122680"/>
              <a:gd name="connsiteX4" fmla="*/ 6309360 w 6370320"/>
              <a:gd name="connsiteY4" fmla="*/ 213360 h 112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320" h="1122680">
                <a:moveTo>
                  <a:pt x="0" y="0"/>
                </a:moveTo>
                <a:lnTo>
                  <a:pt x="60960" y="30480"/>
                </a:lnTo>
                <a:cubicBezTo>
                  <a:pt x="502920" y="193040"/>
                  <a:pt x="1701800" y="828040"/>
                  <a:pt x="2651760" y="975360"/>
                </a:cubicBezTo>
                <a:cubicBezTo>
                  <a:pt x="3601720" y="1122680"/>
                  <a:pt x="5151120" y="1041400"/>
                  <a:pt x="5760720" y="914400"/>
                </a:cubicBezTo>
                <a:cubicBezTo>
                  <a:pt x="6370320" y="787400"/>
                  <a:pt x="6339840" y="500380"/>
                  <a:pt x="6309360" y="21336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621280" y="4053840"/>
            <a:ext cx="4950460" cy="1485900"/>
          </a:xfrm>
          <a:custGeom>
            <a:avLst/>
            <a:gdLst>
              <a:gd name="connsiteX0" fmla="*/ 0 w 4950460"/>
              <a:gd name="connsiteY0" fmla="*/ 0 h 1485900"/>
              <a:gd name="connsiteX1" fmla="*/ 2529840 w 4950460"/>
              <a:gd name="connsiteY1" fmla="*/ 1280160 h 1485900"/>
              <a:gd name="connsiteX2" fmla="*/ 4587240 w 4950460"/>
              <a:gd name="connsiteY2" fmla="*/ 1234440 h 1485900"/>
              <a:gd name="connsiteX3" fmla="*/ 4709160 w 4950460"/>
              <a:gd name="connsiteY3" fmla="*/ 807720 h 1485900"/>
            </a:gdLst>
            <a:ahLst/>
            <a:cxnLst>
              <a:cxn ang="0">
                <a:pos x="connsiteX0" y="connsiteY0"/>
              </a:cxn>
              <a:cxn ang="0">
                <a:pos x="connsiteX1" y="connsiteY1"/>
              </a:cxn>
              <a:cxn ang="0">
                <a:pos x="connsiteX2" y="connsiteY2"/>
              </a:cxn>
              <a:cxn ang="0">
                <a:pos x="connsiteX3" y="connsiteY3"/>
              </a:cxn>
            </a:cxnLst>
            <a:rect l="l" t="t" r="r" b="b"/>
            <a:pathLst>
              <a:path w="4950460" h="1485900">
                <a:moveTo>
                  <a:pt x="0" y="0"/>
                </a:moveTo>
                <a:cubicBezTo>
                  <a:pt x="882650" y="537210"/>
                  <a:pt x="1765300" y="1074420"/>
                  <a:pt x="2529840" y="1280160"/>
                </a:cubicBezTo>
                <a:cubicBezTo>
                  <a:pt x="3294380" y="1485900"/>
                  <a:pt x="4224020" y="1313180"/>
                  <a:pt x="4587240" y="1234440"/>
                </a:cubicBezTo>
                <a:cubicBezTo>
                  <a:pt x="4950460" y="1155700"/>
                  <a:pt x="4829810" y="981710"/>
                  <a:pt x="4709160" y="80772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7620000" y="2667000"/>
            <a:ext cx="308098" cy="369332"/>
          </a:xfrm>
          <a:prstGeom prst="rect">
            <a:avLst/>
          </a:prstGeom>
          <a:noFill/>
        </p:spPr>
        <p:txBody>
          <a:bodyPr wrap="none" rtlCol="0">
            <a:spAutoFit/>
          </a:bodyPr>
          <a:lstStyle/>
          <a:p>
            <a:r>
              <a:rPr lang="en-US" dirty="0" smtClean="0"/>
              <a:t>A</a:t>
            </a:r>
            <a:endParaRPr lang="en-US" dirty="0"/>
          </a:p>
        </p:txBody>
      </p:sp>
      <p:sp>
        <p:nvSpPr>
          <p:cNvPr id="19" name="TextBox 18"/>
          <p:cNvSpPr txBox="1"/>
          <p:nvPr/>
        </p:nvSpPr>
        <p:spPr>
          <a:xfrm>
            <a:off x="7620000" y="3276600"/>
            <a:ext cx="314510" cy="369332"/>
          </a:xfrm>
          <a:prstGeom prst="rect">
            <a:avLst/>
          </a:prstGeom>
          <a:noFill/>
        </p:spPr>
        <p:txBody>
          <a:bodyPr wrap="none" rtlCol="0">
            <a:spAutoFit/>
          </a:bodyPr>
          <a:lstStyle/>
          <a:p>
            <a:r>
              <a:rPr lang="en-US" dirty="0" smtClean="0"/>
              <a:t>P</a:t>
            </a:r>
            <a:endParaRPr lang="en-US" dirty="0"/>
          </a:p>
        </p:txBody>
      </p:sp>
      <p:sp>
        <p:nvSpPr>
          <p:cNvPr id="20" name="TextBox 19"/>
          <p:cNvSpPr txBox="1"/>
          <p:nvPr/>
        </p:nvSpPr>
        <p:spPr>
          <a:xfrm>
            <a:off x="7620000" y="3886200"/>
            <a:ext cx="311304" cy="369332"/>
          </a:xfrm>
          <a:prstGeom prst="rect">
            <a:avLst/>
          </a:prstGeom>
          <a:noFill/>
        </p:spPr>
        <p:txBody>
          <a:bodyPr wrap="none" rtlCol="0">
            <a:spAutoFit/>
          </a:bodyPr>
          <a:lstStyle/>
          <a:p>
            <a:r>
              <a:rPr lang="en-US" dirty="0" smtClean="0"/>
              <a:t>E</a:t>
            </a:r>
            <a:endParaRPr lang="en-US" dirty="0"/>
          </a:p>
        </p:txBody>
      </p:sp>
      <p:cxnSp>
        <p:nvCxnSpPr>
          <p:cNvPr id="23" name="Straight Arrow Connector 22"/>
          <p:cNvCxnSpPr>
            <a:endCxn id="18" idx="1"/>
          </p:cNvCxnSpPr>
          <p:nvPr/>
        </p:nvCxnSpPr>
        <p:spPr>
          <a:xfrm flipV="1">
            <a:off x="3200400" y="2851666"/>
            <a:ext cx="4419600" cy="958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733800" y="3505200"/>
            <a:ext cx="3886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143000" y="4114800"/>
            <a:ext cx="6400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transposition </a:t>
            </a:r>
            <a:endParaRPr lang="en-US" dirty="0"/>
          </a:p>
        </p:txBody>
      </p:sp>
      <p:sp>
        <p:nvSpPr>
          <p:cNvPr id="3" name="Content Placeholder 2"/>
          <p:cNvSpPr>
            <a:spLocks noGrp="1"/>
          </p:cNvSpPr>
          <p:nvPr>
            <p:ph idx="1"/>
          </p:nvPr>
        </p:nvSpPr>
        <p:spPr>
          <a:xfrm>
            <a:off x="304800" y="1371600"/>
            <a:ext cx="8686800" cy="4525963"/>
          </a:xfrm>
        </p:spPr>
        <p:txBody>
          <a:bodyPr/>
          <a:lstStyle/>
          <a:p>
            <a:pPr algn="ctr">
              <a:buNone/>
            </a:pPr>
            <a:r>
              <a:rPr lang="en-US" dirty="0" smtClean="0"/>
              <a:t>2012 Cipher challenge 2</a:t>
            </a:r>
          </a:p>
          <a:p>
            <a:endParaRPr lang="en-US" dirty="0" smtClean="0"/>
          </a:p>
          <a:p>
            <a:endParaRPr lang="en-US" dirty="0" smtClean="0"/>
          </a:p>
          <a:p>
            <a:pPr lvl="1" algn="ctr">
              <a:buNone/>
            </a:pPr>
            <a:r>
              <a:rPr lang="en-US" dirty="0" smtClean="0"/>
              <a:t>	</a:t>
            </a:r>
          </a:p>
          <a:p>
            <a:endParaRPr lang="en-US" dirty="0"/>
          </a:p>
        </p:txBody>
      </p:sp>
      <p:graphicFrame>
        <p:nvGraphicFramePr>
          <p:cNvPr id="4" name="Table 3"/>
          <p:cNvGraphicFramePr>
            <a:graphicFrameLocks noGrp="1"/>
          </p:cNvGraphicFramePr>
          <p:nvPr/>
        </p:nvGraphicFramePr>
        <p:xfrm>
          <a:off x="762000" y="2438400"/>
          <a:ext cx="3276600" cy="2438400"/>
        </p:xfrm>
        <a:graphic>
          <a:graphicData uri="http://schemas.openxmlformats.org/drawingml/2006/table">
            <a:tbl>
              <a:tblPr firstRow="1" bandRow="1">
                <a:tableStyleId>{5C22544A-7EE6-4342-B048-85BDC9FD1C3A}</a:tableStyleId>
              </a:tblPr>
              <a:tblGrid>
                <a:gridCol w="546100"/>
                <a:gridCol w="546100"/>
                <a:gridCol w="546100"/>
                <a:gridCol w="546100"/>
                <a:gridCol w="546100"/>
                <a:gridCol w="546100"/>
              </a:tblGrid>
              <a:tr h="609600">
                <a:tc>
                  <a:txBody>
                    <a:bodyPr/>
                    <a:lstStyle/>
                    <a:p>
                      <a:r>
                        <a:rPr lang="en-US" b="0" dirty="0" smtClean="0">
                          <a:solidFill>
                            <a:schemeClr val="tx1"/>
                          </a:solidFill>
                        </a:rPr>
                        <a:t>I</a:t>
                      </a:r>
                      <a:endParaRPr lang="en-US" b="0" dirty="0">
                        <a:solidFill>
                          <a:schemeClr val="tx1"/>
                        </a:solidFill>
                      </a:endParaRPr>
                    </a:p>
                  </a:txBody>
                  <a:tcPr>
                    <a:noFill/>
                  </a:tcPr>
                </a:tc>
                <a:tc>
                  <a:txBody>
                    <a:bodyPr/>
                    <a:lstStyle/>
                    <a:p>
                      <a:r>
                        <a:rPr lang="en-US" b="0" dirty="0" smtClean="0">
                          <a:solidFill>
                            <a:schemeClr val="tx1"/>
                          </a:solidFill>
                        </a:rPr>
                        <a:t>R</a:t>
                      </a:r>
                      <a:endParaRPr lang="en-US" b="0" dirty="0">
                        <a:solidFill>
                          <a:schemeClr val="tx1"/>
                        </a:solidFill>
                      </a:endParaRPr>
                    </a:p>
                  </a:txBody>
                  <a:tcPr>
                    <a:noFill/>
                  </a:tcPr>
                </a:tc>
                <a:tc>
                  <a:txBody>
                    <a:bodyPr/>
                    <a:lstStyle/>
                    <a:p>
                      <a:r>
                        <a:rPr lang="en-US" b="0" dirty="0" smtClean="0">
                          <a:solidFill>
                            <a:schemeClr val="tx1"/>
                          </a:solidFill>
                        </a:rPr>
                        <a:t>A</a:t>
                      </a:r>
                      <a:endParaRPr lang="en-US" b="0" dirty="0">
                        <a:solidFill>
                          <a:schemeClr val="tx1"/>
                        </a:solidFill>
                      </a:endParaRPr>
                    </a:p>
                  </a:txBody>
                  <a:tcPr>
                    <a:noFill/>
                  </a:tcPr>
                </a:tc>
                <a:tc>
                  <a:txBody>
                    <a:bodyPr/>
                    <a:lstStyle/>
                    <a:p>
                      <a:r>
                        <a:rPr lang="en-US" b="0" dirty="0" smtClean="0">
                          <a:solidFill>
                            <a:schemeClr val="tx1"/>
                          </a:solidFill>
                        </a:rPr>
                        <a:t>D</a:t>
                      </a:r>
                      <a:endParaRPr lang="en-US" b="0" dirty="0">
                        <a:solidFill>
                          <a:schemeClr val="tx1"/>
                        </a:solidFill>
                      </a:endParaRPr>
                    </a:p>
                  </a:txBody>
                  <a:tcPr>
                    <a:noFill/>
                  </a:tcPr>
                </a:tc>
                <a:tc>
                  <a:txBody>
                    <a:bodyPr/>
                    <a:lstStyle/>
                    <a:p>
                      <a:r>
                        <a:rPr lang="en-US" b="0" dirty="0" smtClean="0">
                          <a:solidFill>
                            <a:schemeClr val="tx1"/>
                          </a:solidFill>
                        </a:rPr>
                        <a:t>F</a:t>
                      </a:r>
                      <a:endParaRPr lang="en-US" b="0" dirty="0">
                        <a:solidFill>
                          <a:schemeClr val="tx1"/>
                        </a:solidFill>
                      </a:endParaRPr>
                    </a:p>
                  </a:txBody>
                  <a:tcPr>
                    <a:noFill/>
                  </a:tcPr>
                </a:tc>
                <a:tc>
                  <a:txBody>
                    <a:bodyPr/>
                    <a:lstStyle/>
                    <a:p>
                      <a:r>
                        <a:rPr lang="en-US" b="0" dirty="0" smtClean="0">
                          <a:solidFill>
                            <a:schemeClr val="tx1"/>
                          </a:solidFill>
                        </a:rPr>
                        <a:t>E</a:t>
                      </a:r>
                      <a:endParaRPr lang="en-US" b="0" dirty="0">
                        <a:solidFill>
                          <a:schemeClr val="tx1"/>
                        </a:solidFill>
                      </a:endParaRPr>
                    </a:p>
                  </a:txBody>
                  <a:tcPr>
                    <a:noFill/>
                  </a:tcPr>
                </a:tc>
              </a:tr>
              <a:tr h="609600">
                <a:tc>
                  <a:txBody>
                    <a:bodyPr/>
                    <a:lstStyle/>
                    <a:p>
                      <a:r>
                        <a:rPr lang="en-US" dirty="0" smtClean="0"/>
                        <a:t>R</a:t>
                      </a:r>
                      <a:endParaRPr lang="en-US" dirty="0"/>
                    </a:p>
                  </a:txBody>
                  <a:tcPr>
                    <a:noFill/>
                  </a:tcPr>
                </a:tc>
                <a:tc>
                  <a:txBody>
                    <a:bodyPr/>
                    <a:lstStyle/>
                    <a:p>
                      <a:r>
                        <a:rPr lang="en-US" dirty="0" smtClean="0"/>
                        <a:t>M</a:t>
                      </a:r>
                      <a:endParaRPr lang="en-US" dirty="0"/>
                    </a:p>
                  </a:txBody>
                  <a:tcPr>
                    <a:noFill/>
                  </a:tcPr>
                </a:tc>
                <a:tc>
                  <a:txBody>
                    <a:bodyPr/>
                    <a:lstStyle/>
                    <a:p>
                      <a:r>
                        <a:rPr lang="en-US" dirty="0" smtClean="0"/>
                        <a:t>W</a:t>
                      </a:r>
                      <a:endParaRPr lang="en-US" dirty="0"/>
                    </a:p>
                  </a:txBody>
                  <a:tcPr>
                    <a:noFill/>
                  </a:tcPr>
                </a:tc>
                <a:tc>
                  <a:txBody>
                    <a:bodyPr/>
                    <a:lstStyle/>
                    <a:p>
                      <a:r>
                        <a:rPr lang="en-US" dirty="0" smtClean="0"/>
                        <a:t>S</a:t>
                      </a:r>
                      <a:endParaRPr lang="en-US" dirty="0"/>
                    </a:p>
                  </a:txBody>
                  <a:tcPr>
                    <a:noFill/>
                  </a:tcPr>
                </a:tc>
                <a:tc>
                  <a:txBody>
                    <a:bodyPr/>
                    <a:lstStyle/>
                    <a:p>
                      <a:r>
                        <a:rPr lang="en-US" dirty="0" smtClean="0"/>
                        <a:t>A</a:t>
                      </a:r>
                      <a:endParaRPr lang="en-US" dirty="0"/>
                    </a:p>
                  </a:txBody>
                  <a:tcPr>
                    <a:noFill/>
                  </a:tcPr>
                </a:tc>
                <a:tc>
                  <a:txBody>
                    <a:bodyPr/>
                    <a:lstStyle/>
                    <a:p>
                      <a:r>
                        <a:rPr lang="en-US" dirty="0" smtClean="0"/>
                        <a:t>E</a:t>
                      </a:r>
                      <a:endParaRPr lang="en-US" dirty="0"/>
                    </a:p>
                  </a:txBody>
                  <a:tcPr>
                    <a:noFill/>
                  </a:tcPr>
                </a:tc>
              </a:tr>
              <a:tr h="609600">
                <a:tc>
                  <a:txBody>
                    <a:bodyPr/>
                    <a:lstStyle/>
                    <a:p>
                      <a:r>
                        <a:rPr lang="en-US" dirty="0" smtClean="0"/>
                        <a:t>E</a:t>
                      </a:r>
                      <a:endParaRPr lang="en-US" dirty="0"/>
                    </a:p>
                  </a:txBody>
                  <a:tcPr>
                    <a:noFill/>
                  </a:tcPr>
                </a:tc>
                <a:tc>
                  <a:txBody>
                    <a:bodyPr/>
                    <a:lstStyle/>
                    <a:p>
                      <a:r>
                        <a:rPr lang="en-US" dirty="0" smtClean="0"/>
                        <a:t>E</a:t>
                      </a:r>
                      <a:endParaRPr lang="en-US" dirty="0"/>
                    </a:p>
                  </a:txBody>
                  <a:tcPr>
                    <a:noFill/>
                  </a:tcPr>
                </a:tc>
                <a:tc>
                  <a:txBody>
                    <a:bodyPr/>
                    <a:lstStyle/>
                    <a:p>
                      <a:r>
                        <a:rPr lang="en-US" dirty="0" smtClean="0"/>
                        <a:t>T</a:t>
                      </a:r>
                      <a:endParaRPr lang="en-US" dirty="0"/>
                    </a:p>
                  </a:txBody>
                  <a:tcPr>
                    <a:noFill/>
                  </a:tcPr>
                </a:tc>
                <a:tc>
                  <a:txBody>
                    <a:bodyPr/>
                    <a:lstStyle/>
                    <a:p>
                      <a:r>
                        <a:rPr lang="en-US" b="1" dirty="0" smtClean="0">
                          <a:solidFill>
                            <a:srgbClr val="FF0000"/>
                          </a:solidFill>
                        </a:rPr>
                        <a:t>X</a:t>
                      </a:r>
                      <a:endParaRPr lang="en-US" b="1" dirty="0">
                        <a:solidFill>
                          <a:srgbClr val="FF0000"/>
                        </a:solidFill>
                      </a:endParaRPr>
                    </a:p>
                  </a:txBody>
                  <a:tcPr>
                    <a:noFill/>
                  </a:tcPr>
                </a:tc>
                <a:tc>
                  <a:txBody>
                    <a:bodyPr/>
                    <a:lstStyle/>
                    <a:p>
                      <a:r>
                        <a:rPr lang="en-US" dirty="0" smtClean="0"/>
                        <a:t>A</a:t>
                      </a:r>
                      <a:endParaRPr lang="en-US" dirty="0"/>
                    </a:p>
                  </a:txBody>
                  <a:tcPr>
                    <a:noFill/>
                  </a:tcPr>
                </a:tc>
                <a:tc>
                  <a:txBody>
                    <a:bodyPr/>
                    <a:lstStyle/>
                    <a:p>
                      <a:r>
                        <a:rPr lang="en-US" dirty="0" smtClean="0"/>
                        <a:t>P</a:t>
                      </a:r>
                      <a:endParaRPr lang="en-US" dirty="0"/>
                    </a:p>
                  </a:txBody>
                  <a:tcPr>
                    <a:noFill/>
                  </a:tcPr>
                </a:tc>
              </a:tr>
              <a:tr h="609600">
                <a:tc>
                  <a:txBody>
                    <a:bodyPr/>
                    <a:lstStyle/>
                    <a:p>
                      <a:r>
                        <a:rPr lang="en-US" dirty="0" smtClean="0"/>
                        <a:t>E</a:t>
                      </a:r>
                      <a:endParaRPr lang="en-US" dirty="0"/>
                    </a:p>
                  </a:txBody>
                  <a:tcPr>
                    <a:noFill/>
                  </a:tcPr>
                </a:tc>
                <a:tc>
                  <a:txBody>
                    <a:bodyPr/>
                    <a:lstStyle/>
                    <a:p>
                      <a:r>
                        <a:rPr lang="en-US" b="1" dirty="0" smtClean="0">
                          <a:solidFill>
                            <a:srgbClr val="FF0000"/>
                          </a:solidFill>
                        </a:rPr>
                        <a:t>X</a:t>
                      </a:r>
                      <a:endParaRPr lang="en-US" b="1" dirty="0">
                        <a:solidFill>
                          <a:srgbClr val="FF0000"/>
                        </a:solidFill>
                      </a:endParaRPr>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bl>
          </a:graphicData>
        </a:graphic>
      </p:graphicFrame>
      <p:graphicFrame>
        <p:nvGraphicFramePr>
          <p:cNvPr id="5" name="Table 4"/>
          <p:cNvGraphicFramePr>
            <a:graphicFrameLocks noGrp="1"/>
          </p:cNvGraphicFramePr>
          <p:nvPr/>
        </p:nvGraphicFramePr>
        <p:xfrm>
          <a:off x="4876800" y="2133600"/>
          <a:ext cx="3276600" cy="3048000"/>
        </p:xfrm>
        <a:graphic>
          <a:graphicData uri="http://schemas.openxmlformats.org/drawingml/2006/table">
            <a:tbl>
              <a:tblPr firstRow="1" bandRow="1">
                <a:tableStyleId>{5C22544A-7EE6-4342-B048-85BDC9FD1C3A}</a:tableStyleId>
              </a:tblPr>
              <a:tblGrid>
                <a:gridCol w="546100"/>
                <a:gridCol w="546100"/>
                <a:gridCol w="546100"/>
                <a:gridCol w="546100"/>
                <a:gridCol w="546100"/>
                <a:gridCol w="546100"/>
              </a:tblGrid>
              <a:tr h="609600">
                <a:tc>
                  <a:txBody>
                    <a:bodyPr/>
                    <a:lstStyle/>
                    <a:p>
                      <a:endParaRPr lang="en-US" b="0" dirty="0">
                        <a:solidFill>
                          <a:schemeClr val="tx1"/>
                        </a:solidFill>
                      </a:endParaRPr>
                    </a:p>
                  </a:txBody>
                  <a:tcPr>
                    <a:solidFill>
                      <a:schemeClr val="accent4"/>
                    </a:solidFill>
                  </a:tcPr>
                </a:tc>
                <a:tc>
                  <a:txBody>
                    <a:bodyPr/>
                    <a:lstStyle/>
                    <a:p>
                      <a:endParaRPr lang="en-US" b="0" dirty="0">
                        <a:solidFill>
                          <a:schemeClr val="tx1"/>
                        </a:solidFill>
                      </a:endParaRPr>
                    </a:p>
                  </a:txBody>
                  <a:tcPr>
                    <a:solidFill>
                      <a:schemeClr val="accent4"/>
                    </a:solidFill>
                  </a:tcPr>
                </a:tc>
                <a:tc>
                  <a:txBody>
                    <a:bodyPr/>
                    <a:lstStyle/>
                    <a:p>
                      <a:endParaRPr lang="en-US" b="0" dirty="0">
                        <a:solidFill>
                          <a:schemeClr val="tx1"/>
                        </a:solidFill>
                      </a:endParaRPr>
                    </a:p>
                  </a:txBody>
                  <a:tcPr>
                    <a:solidFill>
                      <a:schemeClr val="accent4"/>
                    </a:solidFill>
                  </a:tcPr>
                </a:tc>
                <a:tc>
                  <a:txBody>
                    <a:bodyPr/>
                    <a:lstStyle/>
                    <a:p>
                      <a:endParaRPr lang="en-US" b="0" dirty="0">
                        <a:solidFill>
                          <a:schemeClr val="tx1"/>
                        </a:solidFill>
                      </a:endParaRPr>
                    </a:p>
                  </a:txBody>
                  <a:tcPr>
                    <a:solidFill>
                      <a:schemeClr val="accent4"/>
                    </a:solidFill>
                  </a:tcPr>
                </a:tc>
                <a:tc>
                  <a:txBody>
                    <a:bodyPr/>
                    <a:lstStyle/>
                    <a:p>
                      <a:endParaRPr lang="en-US" b="0" dirty="0">
                        <a:solidFill>
                          <a:schemeClr val="tx1"/>
                        </a:solidFill>
                      </a:endParaRPr>
                    </a:p>
                  </a:txBody>
                  <a:tcPr>
                    <a:solidFill>
                      <a:schemeClr val="accent4"/>
                    </a:solidFill>
                  </a:tcPr>
                </a:tc>
                <a:tc>
                  <a:txBody>
                    <a:bodyPr/>
                    <a:lstStyle/>
                    <a:p>
                      <a:endParaRPr lang="en-US" b="0" dirty="0">
                        <a:solidFill>
                          <a:schemeClr val="tx1"/>
                        </a:solidFill>
                      </a:endParaRPr>
                    </a:p>
                  </a:txBody>
                  <a:tcPr>
                    <a:solidFill>
                      <a:schemeClr val="accent4"/>
                    </a:solidFill>
                  </a:tcPr>
                </a:tc>
              </a:tr>
              <a:tr h="609600">
                <a:tc>
                  <a:txBody>
                    <a:bodyPr/>
                    <a:lstStyle/>
                    <a:p>
                      <a:r>
                        <a:rPr lang="en-US" b="0" dirty="0" smtClean="0">
                          <a:solidFill>
                            <a:schemeClr val="tx1"/>
                          </a:solidFill>
                        </a:rPr>
                        <a:t> </a:t>
                      </a:r>
                      <a:endParaRPr lang="en-US" b="0" dirty="0">
                        <a:solidFill>
                          <a:schemeClr val="tx1"/>
                        </a:solidFill>
                      </a:endParaRPr>
                    </a:p>
                  </a:txBody>
                  <a:tcPr>
                    <a:solidFill>
                      <a:schemeClr val="accent4"/>
                    </a:solidFill>
                  </a:tcPr>
                </a:tc>
                <a:tc>
                  <a:txBody>
                    <a:bodyPr/>
                    <a:lstStyle/>
                    <a:p>
                      <a:r>
                        <a:rPr lang="en-US" b="0" dirty="0" smtClean="0">
                          <a:solidFill>
                            <a:schemeClr val="tx1"/>
                          </a:solidFill>
                        </a:rPr>
                        <a:t> I</a:t>
                      </a:r>
                      <a:endParaRPr lang="en-US" b="0" dirty="0">
                        <a:solidFill>
                          <a:schemeClr val="tx1"/>
                        </a:solidFill>
                      </a:endParaRPr>
                    </a:p>
                  </a:txBody>
                  <a:tcPr>
                    <a:solidFill>
                      <a:schemeClr val="accent4"/>
                    </a:solidFill>
                  </a:tcPr>
                </a:tc>
                <a:tc>
                  <a:txBody>
                    <a:bodyPr/>
                    <a:lstStyle/>
                    <a:p>
                      <a:r>
                        <a:rPr lang="en-US" b="0" dirty="0" smtClean="0">
                          <a:solidFill>
                            <a:schemeClr val="tx1"/>
                          </a:solidFill>
                        </a:rPr>
                        <a:t> F</a:t>
                      </a:r>
                      <a:endParaRPr lang="en-US" b="0" dirty="0">
                        <a:solidFill>
                          <a:schemeClr val="tx1"/>
                        </a:solidFill>
                      </a:endParaRPr>
                    </a:p>
                  </a:txBody>
                  <a:tcPr>
                    <a:solidFill>
                      <a:schemeClr val="accent4"/>
                    </a:solidFill>
                  </a:tcPr>
                </a:tc>
                <a:tc>
                  <a:txBody>
                    <a:bodyPr/>
                    <a:lstStyle/>
                    <a:p>
                      <a:r>
                        <a:rPr lang="en-US" b="0" dirty="0" smtClean="0">
                          <a:solidFill>
                            <a:schemeClr val="tx1"/>
                          </a:solidFill>
                        </a:rPr>
                        <a:t> W</a:t>
                      </a:r>
                      <a:endParaRPr lang="en-US" b="0" dirty="0">
                        <a:solidFill>
                          <a:schemeClr val="tx1"/>
                        </a:solidFill>
                      </a:endParaRPr>
                    </a:p>
                  </a:txBody>
                  <a:tcPr>
                    <a:solidFill>
                      <a:schemeClr val="accent4"/>
                    </a:solidFill>
                  </a:tcPr>
                </a:tc>
                <a:tc>
                  <a:txBody>
                    <a:bodyPr/>
                    <a:lstStyle/>
                    <a:p>
                      <a:r>
                        <a:rPr lang="en-US" b="0" dirty="0" smtClean="0">
                          <a:solidFill>
                            <a:schemeClr val="tx1"/>
                          </a:solidFill>
                        </a:rPr>
                        <a:t> E</a:t>
                      </a:r>
                      <a:endParaRPr lang="en-US" b="0" dirty="0">
                        <a:solidFill>
                          <a:schemeClr val="tx1"/>
                        </a:solidFill>
                      </a:endParaRPr>
                    </a:p>
                  </a:txBody>
                  <a:tcPr>
                    <a:solidFill>
                      <a:schemeClr val="accent4"/>
                    </a:solidFill>
                  </a:tcPr>
                </a:tc>
                <a:tc>
                  <a:txBody>
                    <a:bodyPr/>
                    <a:lstStyle/>
                    <a:p>
                      <a:r>
                        <a:rPr lang="en-US" b="0" dirty="0" smtClean="0">
                          <a:solidFill>
                            <a:schemeClr val="tx1"/>
                          </a:solidFill>
                        </a:rPr>
                        <a:t>A </a:t>
                      </a:r>
                      <a:endParaRPr lang="en-US" b="0" dirty="0">
                        <a:solidFill>
                          <a:schemeClr val="tx1"/>
                        </a:solidFill>
                      </a:endParaRPr>
                    </a:p>
                  </a:txBody>
                  <a:tcPr>
                    <a:solidFill>
                      <a:schemeClr val="accent4"/>
                    </a:solidFill>
                  </a:tcPr>
                </a:tc>
              </a:tr>
              <a:tr h="609600">
                <a:tc>
                  <a:txBody>
                    <a:bodyPr/>
                    <a:lstStyle/>
                    <a:p>
                      <a:r>
                        <a:rPr lang="en-US" dirty="0" smtClean="0"/>
                        <a:t> </a:t>
                      </a:r>
                      <a:endParaRPr lang="en-US" dirty="0"/>
                    </a:p>
                  </a:txBody>
                  <a:tcPr>
                    <a:solidFill>
                      <a:schemeClr val="accent4"/>
                    </a:solidFill>
                  </a:tcPr>
                </a:tc>
                <a:tc>
                  <a:txBody>
                    <a:bodyPr/>
                    <a:lstStyle/>
                    <a:p>
                      <a:r>
                        <a:rPr lang="en-US" dirty="0" smtClean="0"/>
                        <a:t> R</a:t>
                      </a:r>
                      <a:endParaRPr lang="en-US" dirty="0"/>
                    </a:p>
                  </a:txBody>
                  <a:tcPr>
                    <a:solidFill>
                      <a:schemeClr val="accent4"/>
                    </a:solidFill>
                  </a:tcPr>
                </a:tc>
                <a:tc>
                  <a:txBody>
                    <a:bodyPr/>
                    <a:lstStyle/>
                    <a:p>
                      <a:r>
                        <a:rPr lang="en-US" dirty="0" smtClean="0"/>
                        <a:t> E</a:t>
                      </a:r>
                      <a:endParaRPr lang="en-US" dirty="0"/>
                    </a:p>
                  </a:txBody>
                  <a:tcPr>
                    <a:solidFill>
                      <a:schemeClr val="accent4"/>
                    </a:solidFill>
                  </a:tcPr>
                </a:tc>
                <a:tc>
                  <a:txBody>
                    <a:bodyPr/>
                    <a:lstStyle/>
                    <a:p>
                      <a:r>
                        <a:rPr lang="en-US" dirty="0" smtClean="0"/>
                        <a:t> S</a:t>
                      </a:r>
                      <a:endParaRPr lang="en-US" dirty="0"/>
                    </a:p>
                  </a:txBody>
                  <a:tcPr>
                    <a:solidFill>
                      <a:schemeClr val="accent4"/>
                    </a:solidFill>
                  </a:tcPr>
                </a:tc>
                <a:tc>
                  <a:txBody>
                    <a:bodyPr/>
                    <a:lstStyle/>
                    <a:p>
                      <a:r>
                        <a:rPr lang="en-US" dirty="0" smtClean="0"/>
                        <a:t> E</a:t>
                      </a:r>
                      <a:endParaRPr lang="en-US" dirty="0"/>
                    </a:p>
                  </a:txBody>
                  <a:tcPr>
                    <a:solidFill>
                      <a:schemeClr val="accent4"/>
                    </a:solidFill>
                  </a:tcPr>
                </a:tc>
                <a:tc>
                  <a:txBody>
                    <a:bodyPr/>
                    <a:lstStyle/>
                    <a:p>
                      <a:r>
                        <a:rPr lang="en-US" dirty="0" smtClean="0"/>
                        <a:t> P</a:t>
                      </a:r>
                      <a:endParaRPr lang="en-US" dirty="0"/>
                    </a:p>
                  </a:txBody>
                  <a:tcPr>
                    <a:solidFill>
                      <a:schemeClr val="accent4"/>
                    </a:solidFill>
                  </a:tcPr>
                </a:tc>
              </a:tr>
              <a:tr h="609600">
                <a:tc>
                  <a:txBody>
                    <a:bodyPr/>
                    <a:lstStyle/>
                    <a:p>
                      <a:endParaRPr lang="en-US" dirty="0"/>
                    </a:p>
                  </a:txBody>
                  <a:tcPr>
                    <a:solidFill>
                      <a:schemeClr val="accent4"/>
                    </a:solidFill>
                  </a:tcPr>
                </a:tc>
                <a:tc>
                  <a:txBody>
                    <a:bodyPr/>
                    <a:lstStyle/>
                    <a:p>
                      <a:r>
                        <a:rPr lang="en-US" dirty="0" smtClean="0"/>
                        <a:t> A</a:t>
                      </a:r>
                      <a:endParaRPr lang="en-US" dirty="0"/>
                    </a:p>
                  </a:txBody>
                  <a:tcPr>
                    <a:solidFill>
                      <a:schemeClr val="accent4"/>
                    </a:solidFill>
                  </a:tcPr>
                </a:tc>
                <a:tc>
                  <a:txBody>
                    <a:bodyPr/>
                    <a:lstStyle/>
                    <a:p>
                      <a:r>
                        <a:rPr lang="en-US" dirty="0" smtClean="0"/>
                        <a:t> R</a:t>
                      </a:r>
                      <a:endParaRPr lang="en-US" dirty="0"/>
                    </a:p>
                  </a:txBody>
                  <a:tcPr>
                    <a:solidFill>
                      <a:schemeClr val="accent4"/>
                    </a:solidFill>
                  </a:tcPr>
                </a:tc>
                <a:tc>
                  <a:txBody>
                    <a:bodyPr/>
                    <a:lstStyle/>
                    <a:p>
                      <a:r>
                        <a:rPr lang="en-US" b="1" dirty="0" smtClean="0">
                          <a:solidFill>
                            <a:srgbClr val="FF0000"/>
                          </a:solidFill>
                        </a:rPr>
                        <a:t> </a:t>
                      </a:r>
                      <a:r>
                        <a:rPr lang="en-US" b="0" dirty="0" smtClean="0">
                          <a:solidFill>
                            <a:schemeClr val="tx1"/>
                          </a:solidFill>
                        </a:rPr>
                        <a:t>A</a:t>
                      </a:r>
                      <a:endParaRPr lang="en-US" b="0" dirty="0">
                        <a:solidFill>
                          <a:schemeClr val="tx1"/>
                        </a:solidFill>
                      </a:endParaRPr>
                    </a:p>
                  </a:txBody>
                  <a:tcPr>
                    <a:solidFill>
                      <a:schemeClr val="accent4"/>
                    </a:solidFill>
                  </a:tcPr>
                </a:tc>
                <a:tc>
                  <a:txBody>
                    <a:bodyPr/>
                    <a:lstStyle/>
                    <a:p>
                      <a:r>
                        <a:rPr lang="en-US" dirty="0" smtClean="0"/>
                        <a:t> T</a:t>
                      </a:r>
                      <a:endParaRPr lang="en-US" dirty="0"/>
                    </a:p>
                  </a:txBody>
                  <a:tcPr>
                    <a:solidFill>
                      <a:schemeClr val="accent4"/>
                    </a:solidFill>
                  </a:tcPr>
                </a:tc>
                <a:tc>
                  <a:txBody>
                    <a:bodyPr/>
                    <a:lstStyle/>
                    <a:p>
                      <a:r>
                        <a:rPr lang="en-US" dirty="0" smtClean="0"/>
                        <a:t> E</a:t>
                      </a:r>
                      <a:endParaRPr lang="en-US" dirty="0"/>
                    </a:p>
                  </a:txBody>
                  <a:tcPr>
                    <a:solidFill>
                      <a:schemeClr val="accent4"/>
                    </a:solidFill>
                  </a:tcPr>
                </a:tc>
              </a:tr>
              <a:tr h="609600">
                <a:tc>
                  <a:txBody>
                    <a:bodyPr/>
                    <a:lstStyle/>
                    <a:p>
                      <a:r>
                        <a:rPr lang="en-US" dirty="0" smtClean="0"/>
                        <a:t> </a:t>
                      </a:r>
                      <a:endParaRPr lang="en-US" dirty="0"/>
                    </a:p>
                  </a:txBody>
                  <a:tcPr>
                    <a:solidFill>
                      <a:schemeClr val="accent4"/>
                    </a:solidFill>
                  </a:tcPr>
                </a:tc>
                <a:tc>
                  <a:txBody>
                    <a:bodyPr/>
                    <a:lstStyle/>
                    <a:p>
                      <a:r>
                        <a:rPr lang="en-US" b="0" dirty="0" smtClean="0">
                          <a:solidFill>
                            <a:schemeClr val="tx1"/>
                          </a:solidFill>
                        </a:rPr>
                        <a:t>D</a:t>
                      </a:r>
                      <a:endParaRPr lang="en-US" b="0" dirty="0">
                        <a:solidFill>
                          <a:schemeClr val="tx1"/>
                        </a:solidFill>
                      </a:endParaRPr>
                    </a:p>
                  </a:txBody>
                  <a:tcPr>
                    <a:solidFill>
                      <a:schemeClr val="accent4"/>
                    </a:solidFill>
                  </a:tcPr>
                </a:tc>
                <a:tc>
                  <a:txBody>
                    <a:bodyPr/>
                    <a:lstStyle/>
                    <a:p>
                      <a:r>
                        <a:rPr lang="en-US" dirty="0" smtClean="0"/>
                        <a:t>M</a:t>
                      </a:r>
                      <a:endParaRPr lang="en-US" dirty="0"/>
                    </a:p>
                  </a:txBody>
                  <a:tcPr>
                    <a:solidFill>
                      <a:schemeClr val="accent4"/>
                    </a:solidFill>
                  </a:tcPr>
                </a:tc>
                <a:tc>
                  <a:txBody>
                    <a:bodyPr/>
                    <a:lstStyle/>
                    <a:p>
                      <a:r>
                        <a:rPr lang="en-US" dirty="0" smtClean="0"/>
                        <a:t>E</a:t>
                      </a:r>
                      <a:endParaRPr lang="en-US" dirty="0"/>
                    </a:p>
                  </a:txBody>
                  <a:tcPr>
                    <a:solidFill>
                      <a:schemeClr val="accent4"/>
                    </a:solidFill>
                  </a:tcPr>
                </a:tc>
                <a:tc>
                  <a:txBody>
                    <a:bodyPr/>
                    <a:lstStyle/>
                    <a:p>
                      <a:r>
                        <a:rPr lang="en-US" b="1" smtClean="0">
                          <a:solidFill>
                            <a:srgbClr val="FF0000"/>
                          </a:solidFill>
                        </a:rPr>
                        <a:t>X</a:t>
                      </a:r>
                      <a:endParaRPr lang="en-US" b="1" dirty="0">
                        <a:solidFill>
                          <a:srgbClr val="FF0000"/>
                        </a:solidFill>
                      </a:endParaRPr>
                    </a:p>
                  </a:txBody>
                  <a:tcPr>
                    <a:solidFill>
                      <a:schemeClr val="accent4"/>
                    </a:solidFill>
                  </a:tcPr>
                </a:tc>
                <a:tc>
                  <a:txBody>
                    <a:bodyPr/>
                    <a:lstStyle/>
                    <a:p>
                      <a:r>
                        <a:rPr lang="en-US" b="1" dirty="0" smtClean="0">
                          <a:solidFill>
                            <a:srgbClr val="FF0000"/>
                          </a:solidFill>
                        </a:rPr>
                        <a:t>X</a:t>
                      </a:r>
                      <a:endParaRPr lang="en-US" b="1" dirty="0">
                        <a:solidFill>
                          <a:srgbClr val="FF0000"/>
                        </a:solidFill>
                      </a:endParaRPr>
                    </a:p>
                  </a:txBody>
                  <a:tcPr>
                    <a:solidFill>
                      <a:schemeClr val="accent4"/>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transposition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2012 Cipher challenge 2 continued</a:t>
            </a:r>
          </a:p>
          <a:p>
            <a:pPr>
              <a:buNone/>
            </a:pPr>
            <a:r>
              <a:rPr lang="pt-BR" dirty="0" smtClean="0"/>
              <a:t> eofoatutwtathbttherwteyixhnedxedlg</a:t>
            </a:r>
            <a:r>
              <a:rPr lang="pt-BR" dirty="0" smtClean="0">
                <a:solidFill>
                  <a:srgbClr val="FF0000"/>
                </a:solidFill>
              </a:rPr>
              <a:t>x</a:t>
            </a:r>
            <a:r>
              <a:rPr lang="pt-BR" dirty="0" smtClean="0"/>
              <a:t>sole</a:t>
            </a:r>
            <a:r>
              <a:rPr lang="pt-BR" dirty="0" smtClean="0">
                <a:solidFill>
                  <a:srgbClr val="FF0000"/>
                </a:solidFill>
              </a:rPr>
              <a:t>x</a:t>
            </a:r>
            <a:r>
              <a:rPr lang="pt-BR" dirty="0" smtClean="0"/>
              <a:t> 	</a:t>
            </a:r>
          </a:p>
          <a:p>
            <a:pPr>
              <a:buNone/>
            </a:pPr>
            <a:r>
              <a:rPr lang="pt-BR" dirty="0" smtClean="0"/>
              <a:t>(40 characters) Try to break it (Problem 3)</a:t>
            </a:r>
          </a:p>
          <a:p>
            <a:pPr>
              <a:buNone/>
            </a:pPr>
            <a:endParaRPr lang="en-US" dirty="0" smtClean="0"/>
          </a:p>
          <a:p>
            <a:pPr>
              <a:buNone/>
            </a:pPr>
            <a:r>
              <a:rPr lang="pt-BR" dirty="0" smtClean="0"/>
              <a:t> oeunidrewobmicoaluxrlmaksettnootnrseeiotnh</a:t>
            </a:r>
            <a:r>
              <a:rPr lang="en-US" dirty="0" err="1" smtClean="0"/>
              <a:t>oo</a:t>
            </a:r>
            <a:r>
              <a:rPr lang="en-US" dirty="0" smtClean="0"/>
              <a:t> 	</a:t>
            </a:r>
          </a:p>
          <a:p>
            <a:pPr>
              <a:buNone/>
            </a:pPr>
            <a:r>
              <a:rPr lang="pt-BR" dirty="0" smtClean="0"/>
              <a:t>(44 characters)</a:t>
            </a:r>
          </a:p>
          <a:p>
            <a:pPr>
              <a:buNone/>
            </a:pPr>
            <a:endParaRPr lang="pt-BR" dirty="0" smtClean="0"/>
          </a:p>
          <a:p>
            <a:pPr>
              <a:buNone/>
            </a:pPr>
            <a:r>
              <a:rPr lang="pt-BR" dirty="0" smtClean="0"/>
              <a:t>eaattpgrsteutuacrrnteediedaotewnisasntitrthofeyuetrvhteihnsetmroeifsncss 	</a:t>
            </a:r>
          </a:p>
          <a:p>
            <a:pPr>
              <a:buNone/>
            </a:pPr>
            <a:r>
              <a:rPr lang="en-US" dirty="0" smtClean="0"/>
              <a:t>(72 characters)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transposition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DECRYPT: (Assume rows were not permuted.)</a:t>
            </a:r>
          </a:p>
          <a:p>
            <a:pPr>
              <a:buNone/>
            </a:pPr>
            <a:r>
              <a:rPr lang="en-US" cap="all" dirty="0" err="1" smtClean="0"/>
              <a:t>toqoieoutoehfufdqtahtetateuhreeshrhsaeehnueeeilsoyumsssstqfps</a:t>
            </a:r>
            <a:endParaRPr lang="en-US" cap="all" dirty="0" smtClean="0"/>
          </a:p>
          <a:p>
            <a:pPr>
              <a:buNone/>
            </a:pPr>
            <a:r>
              <a:rPr lang="en-US" dirty="0" smtClean="0"/>
              <a:t>Guess the number of columns &amp; check (there are online applets for this)</a:t>
            </a:r>
          </a:p>
          <a:p>
            <a:r>
              <a:rPr lang="en-US" dirty="0" smtClean="0"/>
              <a:t>OR Look:</a:t>
            </a:r>
          </a:p>
          <a:p>
            <a:pPr>
              <a:buNone/>
            </a:pPr>
            <a:r>
              <a:rPr lang="en-US" cap="all" dirty="0" err="1" smtClean="0">
                <a:solidFill>
                  <a:srgbClr val="FF0000"/>
                </a:solidFill>
              </a:rPr>
              <a:t>t</a:t>
            </a:r>
            <a:r>
              <a:rPr lang="en-US" cap="all" dirty="0" err="1" smtClean="0"/>
              <a:t>oq</a:t>
            </a:r>
            <a:r>
              <a:rPr lang="en-US" cap="all" dirty="0" err="1" smtClean="0">
                <a:solidFill>
                  <a:srgbClr val="FF0000"/>
                </a:solidFill>
              </a:rPr>
              <a:t>o</a:t>
            </a:r>
            <a:r>
              <a:rPr lang="en-US" cap="all" dirty="0" err="1" smtClean="0"/>
              <a:t>ie</a:t>
            </a:r>
            <a:r>
              <a:rPr lang="en-US" cap="all" dirty="0" err="1" smtClean="0">
                <a:solidFill>
                  <a:srgbClr val="FF0000"/>
                </a:solidFill>
              </a:rPr>
              <a:t>o</a:t>
            </a:r>
            <a:r>
              <a:rPr lang="en-US" cap="all" dirty="0" err="1" smtClean="0"/>
              <a:t>ut</a:t>
            </a:r>
            <a:r>
              <a:rPr lang="en-US" cap="all" dirty="0" err="1" smtClean="0">
                <a:solidFill>
                  <a:srgbClr val="FF0000"/>
                </a:solidFill>
              </a:rPr>
              <a:t>o</a:t>
            </a:r>
            <a:r>
              <a:rPr lang="en-US" cap="all" dirty="0" err="1" smtClean="0"/>
              <a:t>eh</a:t>
            </a:r>
            <a:r>
              <a:rPr lang="en-US" cap="all" dirty="0" err="1" smtClean="0">
                <a:solidFill>
                  <a:srgbClr val="FF0000"/>
                </a:solidFill>
              </a:rPr>
              <a:t>f</a:t>
            </a:r>
            <a:r>
              <a:rPr lang="en-US" cap="all" dirty="0" err="1" smtClean="0"/>
              <a:t>uf</a:t>
            </a:r>
            <a:r>
              <a:rPr lang="en-US" cap="all" dirty="0" err="1" smtClean="0">
                <a:solidFill>
                  <a:srgbClr val="FF0000"/>
                </a:solidFill>
              </a:rPr>
              <a:t>d</a:t>
            </a:r>
            <a:r>
              <a:rPr lang="en-US" cap="all" dirty="0" err="1" smtClean="0"/>
              <a:t>qt</a:t>
            </a:r>
            <a:r>
              <a:rPr lang="en-US" cap="all" dirty="0" err="1" smtClean="0">
                <a:solidFill>
                  <a:srgbClr val="FF0000"/>
                </a:solidFill>
              </a:rPr>
              <a:t>a</a:t>
            </a:r>
            <a:r>
              <a:rPr lang="en-US" cap="all" dirty="0" err="1" smtClean="0"/>
              <a:t>ht</a:t>
            </a:r>
            <a:r>
              <a:rPr lang="en-US" cap="all" dirty="0" err="1" smtClean="0">
                <a:solidFill>
                  <a:srgbClr val="FF0000"/>
                </a:solidFill>
              </a:rPr>
              <a:t>e</a:t>
            </a:r>
            <a:r>
              <a:rPr lang="en-US" cap="all" dirty="0" err="1" smtClean="0"/>
              <a:t>tateuhreeshrhsaeehnueeeilsoyumsssstqfps</a:t>
            </a:r>
            <a:endParaRPr lang="en-US" cap="all" dirty="0" smtClean="0"/>
          </a:p>
          <a:p>
            <a:pPr>
              <a:buNone/>
            </a:pPr>
            <a:r>
              <a:rPr lang="en-US" cap="all" dirty="0" err="1" smtClean="0"/>
              <a:t>to</a:t>
            </a:r>
            <a:r>
              <a:rPr lang="en-US" cap="all" dirty="0" err="1" smtClean="0">
                <a:solidFill>
                  <a:srgbClr val="FF0000"/>
                </a:solidFill>
              </a:rPr>
              <a:t>q</a:t>
            </a:r>
            <a:r>
              <a:rPr lang="en-US" cap="all" dirty="0" err="1" smtClean="0"/>
              <a:t>oieo</a:t>
            </a:r>
            <a:r>
              <a:rPr lang="en-US" cap="all" dirty="0" err="1" smtClean="0">
                <a:solidFill>
                  <a:srgbClr val="FF0000"/>
                </a:solidFill>
              </a:rPr>
              <a:t>u</a:t>
            </a:r>
            <a:r>
              <a:rPr lang="en-US" cap="all" dirty="0" err="1" smtClean="0"/>
              <a:t>toehfufdqtahtetateuhreeshrhsaeehnueeeilsoyumsssstqfps</a:t>
            </a:r>
            <a:endParaRPr lang="en-US" cap="all" dirty="0" smtClean="0"/>
          </a:p>
          <a:p>
            <a:pPr>
              <a:buNone/>
            </a:pPr>
            <a:endParaRPr lang="en-US" cap="all"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transposition</a:t>
            </a:r>
            <a:endParaRPr lang="en-US" dirty="0"/>
          </a:p>
        </p:txBody>
      </p:sp>
      <p:sp>
        <p:nvSpPr>
          <p:cNvPr id="3" name="Content Placeholder 2"/>
          <p:cNvSpPr>
            <a:spLocks noGrp="1"/>
          </p:cNvSpPr>
          <p:nvPr>
            <p:ph idx="1"/>
          </p:nvPr>
        </p:nvSpPr>
        <p:spPr>
          <a:xfrm>
            <a:off x="304800" y="1295400"/>
            <a:ext cx="8610600" cy="5303838"/>
          </a:xfrm>
        </p:spPr>
        <p:txBody>
          <a:bodyPr>
            <a:normAutofit fontScale="85000" lnSpcReduction="20000"/>
          </a:bodyPr>
          <a:lstStyle/>
          <a:p>
            <a:pPr>
              <a:buNone/>
            </a:pPr>
            <a:r>
              <a:rPr lang="en-US" cap="all" dirty="0" err="1" smtClean="0"/>
              <a:t>To</a:t>
            </a:r>
            <a:r>
              <a:rPr lang="en-US" cap="all" dirty="0" err="1" smtClean="0">
                <a:solidFill>
                  <a:srgbClr val="FF0000"/>
                </a:solidFill>
              </a:rPr>
              <a:t>q</a:t>
            </a:r>
            <a:r>
              <a:rPr lang="en-US" cap="all" dirty="0" err="1" smtClean="0"/>
              <a:t>oieo</a:t>
            </a:r>
            <a:r>
              <a:rPr lang="en-US" cap="all" dirty="0" err="1" smtClean="0">
                <a:solidFill>
                  <a:srgbClr val="FF0000"/>
                </a:solidFill>
              </a:rPr>
              <a:t>u</a:t>
            </a:r>
            <a:r>
              <a:rPr lang="en-US" cap="all" dirty="0" err="1" smtClean="0"/>
              <a:t>toehfufdqtahtetateuhreeshrhsaeehnueeeilsoyumsssstqfps</a:t>
            </a:r>
            <a:endParaRPr lang="en-US" cap="all" dirty="0" smtClean="0"/>
          </a:p>
          <a:p>
            <a:pPr>
              <a:buNone/>
            </a:pPr>
            <a:endParaRPr lang="en-US" cap="all" dirty="0" smtClean="0"/>
          </a:p>
          <a:p>
            <a:pPr>
              <a:buNone/>
            </a:pPr>
            <a:endParaRPr lang="en-US" cap="all" dirty="0" smtClean="0"/>
          </a:p>
          <a:p>
            <a:pPr>
              <a:buNone/>
            </a:pPr>
            <a:endParaRPr lang="en-US" cap="all" dirty="0" smtClean="0"/>
          </a:p>
          <a:p>
            <a:pPr>
              <a:buNone/>
            </a:pPr>
            <a:endParaRPr lang="en-US" cap="all" dirty="0" smtClean="0"/>
          </a:p>
          <a:p>
            <a:pPr>
              <a:buNone/>
            </a:pPr>
            <a:endParaRPr lang="en-US" cap="all" dirty="0" smtClean="0"/>
          </a:p>
          <a:p>
            <a:pPr>
              <a:buNone/>
            </a:pPr>
            <a:endParaRPr lang="en-US" cap="all" dirty="0" smtClean="0"/>
          </a:p>
          <a:p>
            <a:pPr>
              <a:buNone/>
            </a:pPr>
            <a:r>
              <a:rPr lang="en-US" dirty="0" smtClean="0"/>
              <a:t>We either have 5 full rows or 4 full rows and one partial row. </a:t>
            </a:r>
            <a:r>
              <a:rPr lang="en-US" cap="all" dirty="0" smtClean="0"/>
              <a:t>T</a:t>
            </a:r>
            <a:r>
              <a:rPr lang="en-US" dirty="0" smtClean="0"/>
              <a:t>here are 61 letters.  Since 61 is not divisible by 5 we have 4 full rows and a partial. 61 = 4 x 15 + 1. So we have 4 rows of 15 columns and the last row just has one column</a:t>
            </a:r>
            <a:endParaRPr lang="en-US" cap="all" dirty="0" smtClean="0"/>
          </a:p>
          <a:p>
            <a:pPr>
              <a:buNone/>
            </a:pPr>
            <a:endParaRPr lang="en-US" cap="all" dirty="0" smtClean="0"/>
          </a:p>
        </p:txBody>
      </p:sp>
      <p:graphicFrame>
        <p:nvGraphicFramePr>
          <p:cNvPr id="4" name="Table 3"/>
          <p:cNvGraphicFramePr>
            <a:graphicFrameLocks noGrp="1"/>
          </p:cNvGraphicFramePr>
          <p:nvPr/>
        </p:nvGraphicFramePr>
        <p:xfrm>
          <a:off x="1295400" y="2057400"/>
          <a:ext cx="6096000" cy="222504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T</a:t>
                      </a:r>
                      <a:endParaRPr lang="en-US" dirty="0"/>
                    </a:p>
                  </a:txBody>
                  <a:tcPr/>
                </a:tc>
                <a:tc>
                  <a:txBody>
                    <a:bodyPr/>
                    <a:lstStyle/>
                    <a:p>
                      <a:r>
                        <a:rPr lang="en-US" dirty="0" smtClean="0"/>
                        <a:t>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O</a:t>
                      </a:r>
                      <a:endParaRPr lang="en-US" dirty="0"/>
                    </a:p>
                  </a:txBody>
                  <a:tcPr/>
                </a:tc>
                <a:tc>
                  <a:txBody>
                    <a:bodyPr/>
                    <a:lstStyle/>
                    <a:p>
                      <a:r>
                        <a:rPr lang="en-US" dirty="0" smtClean="0"/>
                        <a:t>O</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solidFill>
                            <a:srgbClr val="FF0000"/>
                          </a:solidFill>
                        </a:rPr>
                        <a:t>Q</a:t>
                      </a:r>
                      <a:endParaRPr lang="en-US" dirty="0">
                        <a:solidFill>
                          <a:srgbClr val="FF0000"/>
                        </a:solidFill>
                      </a:endParaRPr>
                    </a:p>
                  </a:txBody>
                  <a:tcPr/>
                </a:tc>
                <a:tc>
                  <a:txBody>
                    <a:bodyPr/>
                    <a:lstStyle/>
                    <a:p>
                      <a:r>
                        <a:rPr lang="en-US" dirty="0" smtClean="0">
                          <a:solidFill>
                            <a:srgbClr val="FF0000"/>
                          </a:solidFill>
                        </a:rPr>
                        <a:t>U</a:t>
                      </a:r>
                      <a:endParaRPr lang="en-US"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O</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I</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transposition</a:t>
            </a:r>
            <a:endParaRPr lang="en-US" dirty="0"/>
          </a:p>
        </p:txBody>
      </p:sp>
      <p:sp>
        <p:nvSpPr>
          <p:cNvPr id="3" name="Content Placeholder 2"/>
          <p:cNvSpPr>
            <a:spLocks noGrp="1"/>
          </p:cNvSpPr>
          <p:nvPr>
            <p:ph idx="1"/>
          </p:nvPr>
        </p:nvSpPr>
        <p:spPr>
          <a:xfrm>
            <a:off x="304800" y="1554162"/>
            <a:ext cx="8610600" cy="5075238"/>
          </a:xfrm>
        </p:spPr>
        <p:txBody>
          <a:bodyPr>
            <a:normAutofit/>
          </a:bodyPr>
          <a:lstStyle/>
          <a:p>
            <a:r>
              <a:rPr lang="en-US" cap="all" dirty="0" err="1" smtClean="0"/>
              <a:t>To</a:t>
            </a:r>
            <a:r>
              <a:rPr lang="en-US" cap="all" dirty="0" err="1" smtClean="0">
                <a:solidFill>
                  <a:srgbClr val="FF0000"/>
                </a:solidFill>
              </a:rPr>
              <a:t>q</a:t>
            </a:r>
            <a:r>
              <a:rPr lang="en-US" cap="all" dirty="0" err="1" smtClean="0"/>
              <a:t>oieo</a:t>
            </a:r>
            <a:r>
              <a:rPr lang="en-US" cap="all" dirty="0" err="1" smtClean="0">
                <a:solidFill>
                  <a:srgbClr val="FF0000"/>
                </a:solidFill>
              </a:rPr>
              <a:t>u</a:t>
            </a:r>
            <a:r>
              <a:rPr lang="en-US" cap="all" dirty="0" err="1" smtClean="0"/>
              <a:t>toehfufdqtahtetateuhreeshrhsaeehnueeeilsoyumsssstqfps</a:t>
            </a:r>
            <a:r>
              <a:rPr lang="en-US" cap="all" dirty="0" smtClean="0"/>
              <a:t> </a:t>
            </a:r>
          </a:p>
          <a:p>
            <a:pPr>
              <a:buNone/>
            </a:pPr>
            <a:endParaRPr lang="en-US" cap="all" dirty="0" smtClean="0"/>
          </a:p>
          <a:p>
            <a:pPr>
              <a:buNone/>
            </a:pPr>
            <a:endParaRPr lang="en-US" cap="all" dirty="0" smtClean="0"/>
          </a:p>
          <a:p>
            <a:pPr>
              <a:buNone/>
            </a:pPr>
            <a:endParaRPr lang="en-US" cap="all" dirty="0" smtClean="0"/>
          </a:p>
          <a:p>
            <a:endParaRPr lang="en-US" cap="all" dirty="0" smtClean="0"/>
          </a:p>
          <a:p>
            <a:endParaRPr lang="en-US" dirty="0" smtClean="0"/>
          </a:p>
          <a:p>
            <a:r>
              <a:rPr lang="en-US" dirty="0" smtClean="0"/>
              <a:t>This doesn’t look promising</a:t>
            </a:r>
            <a:endParaRPr lang="en-US" dirty="0"/>
          </a:p>
        </p:txBody>
      </p:sp>
      <p:graphicFrame>
        <p:nvGraphicFramePr>
          <p:cNvPr id="4" name="Table 3"/>
          <p:cNvGraphicFramePr>
            <a:graphicFrameLocks noGrp="1"/>
          </p:cNvGraphicFramePr>
          <p:nvPr/>
        </p:nvGraphicFramePr>
        <p:xfrm>
          <a:off x="1295400" y="2971800"/>
          <a:ext cx="6096000" cy="2494280"/>
        </p:xfrm>
        <a:graphic>
          <a:graphicData uri="http://schemas.openxmlformats.org/drawingml/2006/table">
            <a:tbl>
              <a:tblPr firstRow="1" bandRow="1">
                <a:tableStyleId>{5C22544A-7EE6-4342-B048-85BDC9FD1C3A}</a:tableStyleId>
              </a:tblPr>
              <a:tblGrid>
                <a:gridCol w="406400"/>
                <a:gridCol w="406400"/>
                <a:gridCol w="406400"/>
                <a:gridCol w="406400"/>
                <a:gridCol w="406400"/>
                <a:gridCol w="406400"/>
                <a:gridCol w="406400"/>
                <a:gridCol w="406400"/>
                <a:gridCol w="406400"/>
                <a:gridCol w="406400"/>
                <a:gridCol w="406400"/>
                <a:gridCol w="406400"/>
                <a:gridCol w="406400"/>
                <a:gridCol w="406400"/>
                <a:gridCol w="406400"/>
              </a:tblGrid>
              <a:tr h="370840">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c>
                  <a:txBody>
                    <a:bodyPr/>
                    <a:lstStyle/>
                    <a:p>
                      <a:r>
                        <a:rPr lang="en-US" dirty="0" smtClean="0"/>
                        <a:t>13</a:t>
                      </a:r>
                      <a:endParaRPr lang="en-US" dirty="0"/>
                    </a:p>
                  </a:txBody>
                  <a:tcPr/>
                </a:tc>
                <a:tc>
                  <a:txBody>
                    <a:bodyPr/>
                    <a:lstStyle/>
                    <a:p>
                      <a:r>
                        <a:rPr lang="en-US" dirty="0" smtClean="0"/>
                        <a:t>14</a:t>
                      </a:r>
                      <a:endParaRPr lang="en-US" dirty="0"/>
                    </a:p>
                  </a:txBody>
                  <a:tcPr/>
                </a:tc>
                <a:tc>
                  <a:txBody>
                    <a:bodyPr/>
                    <a:lstStyle/>
                    <a:p>
                      <a:r>
                        <a:rPr lang="en-US" dirty="0" smtClean="0"/>
                        <a:t>15</a:t>
                      </a:r>
                      <a:endParaRPr lang="en-US" dirty="0"/>
                    </a:p>
                  </a:txBody>
                  <a:tcPr/>
                </a:tc>
              </a:tr>
              <a:tr h="370840">
                <a:tc>
                  <a:txBody>
                    <a:bodyPr/>
                    <a:lstStyle/>
                    <a:p>
                      <a:r>
                        <a:rPr lang="en-US" dirty="0" smtClean="0"/>
                        <a:t>T</a:t>
                      </a:r>
                      <a:endParaRPr lang="en-US" dirty="0"/>
                    </a:p>
                  </a:txBody>
                  <a:tcPr/>
                </a:tc>
                <a:tc>
                  <a:txBody>
                    <a:bodyPr/>
                    <a:lstStyle/>
                    <a:p>
                      <a:r>
                        <a:rPr lang="en-US" dirty="0" smtClean="0"/>
                        <a:t>E</a:t>
                      </a:r>
                      <a:endParaRPr lang="en-US" dirty="0"/>
                    </a:p>
                  </a:txBody>
                  <a:tcPr/>
                </a:tc>
                <a:tc>
                  <a:txBody>
                    <a:bodyPr/>
                    <a:lstStyle/>
                    <a:p>
                      <a:r>
                        <a:rPr lang="en-US" dirty="0" smtClean="0"/>
                        <a:t> O</a:t>
                      </a:r>
                      <a:endParaRPr lang="en-US" dirty="0"/>
                    </a:p>
                  </a:txBody>
                  <a:tcPr/>
                </a:tc>
                <a:tc>
                  <a:txBody>
                    <a:bodyPr/>
                    <a:lstStyle/>
                    <a:p>
                      <a:r>
                        <a:rPr lang="en-US" dirty="0" smtClean="0"/>
                        <a:t>U </a:t>
                      </a:r>
                      <a:endParaRPr lang="en-US" dirty="0"/>
                    </a:p>
                  </a:txBody>
                  <a:tcPr/>
                </a:tc>
                <a:tc>
                  <a:txBody>
                    <a:bodyPr/>
                    <a:lstStyle/>
                    <a:p>
                      <a:r>
                        <a:rPr lang="en-US" dirty="0" smtClean="0"/>
                        <a:t> T</a:t>
                      </a:r>
                      <a:endParaRPr lang="en-US" dirty="0"/>
                    </a:p>
                  </a:txBody>
                  <a:tcPr/>
                </a:tc>
                <a:tc>
                  <a:txBody>
                    <a:bodyPr/>
                    <a:lstStyle/>
                    <a:p>
                      <a:r>
                        <a:rPr lang="en-US" dirty="0" smtClean="0"/>
                        <a:t>E </a:t>
                      </a:r>
                      <a:endParaRPr lang="en-US" dirty="0"/>
                    </a:p>
                  </a:txBody>
                  <a:tcPr/>
                </a:tc>
                <a:tc>
                  <a:txBody>
                    <a:bodyPr/>
                    <a:lstStyle/>
                    <a:p>
                      <a:r>
                        <a:rPr lang="en-US" dirty="0" smtClean="0"/>
                        <a:t>E </a:t>
                      </a:r>
                      <a:endParaRPr lang="en-US" dirty="0"/>
                    </a:p>
                  </a:txBody>
                  <a:tcPr/>
                </a:tc>
                <a:tc>
                  <a:txBody>
                    <a:bodyPr/>
                    <a:lstStyle/>
                    <a:p>
                      <a:r>
                        <a:rPr lang="en-US" dirty="0" smtClean="0"/>
                        <a:t>E </a:t>
                      </a:r>
                      <a:endParaRPr lang="en-US" dirty="0"/>
                    </a:p>
                  </a:txBody>
                  <a:tcPr/>
                </a:tc>
                <a:tc>
                  <a:txBody>
                    <a:bodyPr/>
                    <a:lstStyle/>
                    <a:p>
                      <a:r>
                        <a:rPr lang="en-US" dirty="0" smtClean="0"/>
                        <a:t>R </a:t>
                      </a:r>
                      <a:endParaRPr lang="en-US" dirty="0"/>
                    </a:p>
                  </a:txBody>
                  <a:tcPr/>
                </a:tc>
                <a:tc>
                  <a:txBody>
                    <a:bodyPr/>
                    <a:lstStyle/>
                    <a:p>
                      <a:r>
                        <a:rPr lang="en-US" dirty="0" smtClean="0"/>
                        <a:t>E </a:t>
                      </a:r>
                      <a:endParaRPr lang="en-US" dirty="0"/>
                    </a:p>
                  </a:txBody>
                  <a:tcPr/>
                </a:tc>
                <a:tc>
                  <a:txBody>
                    <a:bodyPr/>
                    <a:lstStyle/>
                    <a:p>
                      <a:r>
                        <a:rPr lang="en-US" dirty="0" smtClean="0"/>
                        <a:t>U </a:t>
                      </a:r>
                      <a:endParaRPr lang="en-US" dirty="0"/>
                    </a:p>
                  </a:txBody>
                  <a:tcPr/>
                </a:tc>
                <a:tc>
                  <a:txBody>
                    <a:bodyPr/>
                    <a:lstStyle/>
                    <a:p>
                      <a:r>
                        <a:rPr lang="en-US" dirty="0" smtClean="0"/>
                        <a:t>I </a:t>
                      </a:r>
                      <a:endParaRPr lang="en-US" dirty="0"/>
                    </a:p>
                  </a:txBody>
                  <a:tcPr/>
                </a:tc>
                <a:tc>
                  <a:txBody>
                    <a:bodyPr/>
                    <a:lstStyle/>
                    <a:p>
                      <a:r>
                        <a:rPr lang="en-US" dirty="0" smtClean="0"/>
                        <a:t>Y </a:t>
                      </a:r>
                      <a:endParaRPr lang="en-US" dirty="0"/>
                    </a:p>
                  </a:txBody>
                  <a:tcPr/>
                </a:tc>
                <a:tc>
                  <a:txBody>
                    <a:bodyPr/>
                    <a:lstStyle/>
                    <a:p>
                      <a:r>
                        <a:rPr lang="en-US" dirty="0" smtClean="0"/>
                        <a:t>S </a:t>
                      </a:r>
                      <a:endParaRPr lang="en-US" dirty="0"/>
                    </a:p>
                  </a:txBody>
                  <a:tcPr/>
                </a:tc>
                <a:tc>
                  <a:txBody>
                    <a:bodyPr/>
                    <a:lstStyle/>
                    <a:p>
                      <a:r>
                        <a:rPr lang="en-US" dirty="0" smtClean="0"/>
                        <a:t>Q </a:t>
                      </a:r>
                      <a:endParaRPr lang="en-US" dirty="0"/>
                    </a:p>
                  </a:txBody>
                  <a:tcPr/>
                </a:tc>
              </a:tr>
              <a:tr h="370840">
                <a:tc>
                  <a:txBody>
                    <a:bodyPr/>
                    <a:lstStyle/>
                    <a:p>
                      <a:r>
                        <a:rPr lang="en-US" dirty="0" smtClean="0"/>
                        <a:t>O</a:t>
                      </a:r>
                      <a:endParaRPr lang="en-US" dirty="0"/>
                    </a:p>
                  </a:txBody>
                  <a:tcPr/>
                </a:tc>
                <a:tc>
                  <a:txBody>
                    <a:bodyPr/>
                    <a:lstStyle/>
                    <a:p>
                      <a:r>
                        <a:rPr lang="en-US" dirty="0" smtClean="0"/>
                        <a:t>O</a:t>
                      </a:r>
                      <a:endParaRPr lang="en-US" dirty="0"/>
                    </a:p>
                  </a:txBody>
                  <a:tcPr/>
                </a:tc>
                <a:tc>
                  <a:txBody>
                    <a:bodyPr/>
                    <a:lstStyle/>
                    <a:p>
                      <a:r>
                        <a:rPr lang="en-US" dirty="0" smtClean="0"/>
                        <a:t> E</a:t>
                      </a:r>
                      <a:endParaRPr lang="en-US" dirty="0"/>
                    </a:p>
                  </a:txBody>
                  <a:tcPr/>
                </a:tc>
                <a:tc>
                  <a:txBody>
                    <a:bodyPr/>
                    <a:lstStyle/>
                    <a:p>
                      <a:r>
                        <a:rPr lang="en-US" dirty="0" smtClean="0"/>
                        <a:t> F</a:t>
                      </a:r>
                      <a:endParaRPr lang="en-US" dirty="0"/>
                    </a:p>
                  </a:txBody>
                  <a:tcPr/>
                </a:tc>
                <a:tc>
                  <a:txBody>
                    <a:bodyPr/>
                    <a:lstStyle/>
                    <a:p>
                      <a:r>
                        <a:rPr lang="en-US" dirty="0" smtClean="0"/>
                        <a:t> A</a:t>
                      </a:r>
                      <a:endParaRPr lang="en-US" dirty="0"/>
                    </a:p>
                  </a:txBody>
                  <a:tcPr/>
                </a:tc>
                <a:tc>
                  <a:txBody>
                    <a:bodyPr/>
                    <a:lstStyle/>
                    <a:p>
                      <a:r>
                        <a:rPr lang="en-US" dirty="0" smtClean="0"/>
                        <a:t> T</a:t>
                      </a:r>
                      <a:endParaRPr lang="en-US" dirty="0"/>
                    </a:p>
                  </a:txBody>
                  <a:tcPr/>
                </a:tc>
                <a:tc>
                  <a:txBody>
                    <a:bodyPr/>
                    <a:lstStyle/>
                    <a:p>
                      <a:r>
                        <a:rPr lang="en-US" dirty="0" smtClean="0"/>
                        <a:t> U</a:t>
                      </a:r>
                      <a:endParaRPr lang="en-US" dirty="0"/>
                    </a:p>
                  </a:txBody>
                  <a:tcPr/>
                </a:tc>
                <a:tc>
                  <a:txBody>
                    <a:bodyPr/>
                    <a:lstStyle/>
                    <a:p>
                      <a:r>
                        <a:rPr lang="en-US" dirty="0" smtClean="0"/>
                        <a:t> E</a:t>
                      </a:r>
                      <a:endParaRPr lang="en-US" dirty="0"/>
                    </a:p>
                  </a:txBody>
                  <a:tcPr/>
                </a:tc>
                <a:tc>
                  <a:txBody>
                    <a:bodyPr/>
                    <a:lstStyle/>
                    <a:p>
                      <a:r>
                        <a:rPr lang="en-US" dirty="0" smtClean="0"/>
                        <a:t> H</a:t>
                      </a:r>
                      <a:endParaRPr lang="en-US" dirty="0"/>
                    </a:p>
                  </a:txBody>
                  <a:tcPr/>
                </a:tc>
                <a:tc>
                  <a:txBody>
                    <a:bodyPr/>
                    <a:lstStyle/>
                    <a:p>
                      <a:r>
                        <a:rPr lang="en-US" dirty="0" smtClean="0"/>
                        <a:t> E</a:t>
                      </a:r>
                      <a:endParaRPr lang="en-US" dirty="0"/>
                    </a:p>
                  </a:txBody>
                  <a:tcPr/>
                </a:tc>
                <a:tc>
                  <a:txBody>
                    <a:bodyPr/>
                    <a:lstStyle/>
                    <a:p>
                      <a:r>
                        <a:rPr lang="en-US" dirty="0" smtClean="0"/>
                        <a:t> E</a:t>
                      </a:r>
                      <a:endParaRPr lang="en-US" dirty="0"/>
                    </a:p>
                  </a:txBody>
                  <a:tcPr/>
                </a:tc>
                <a:tc>
                  <a:txBody>
                    <a:bodyPr/>
                    <a:lstStyle/>
                    <a:p>
                      <a:r>
                        <a:rPr lang="en-US" dirty="0" smtClean="0"/>
                        <a:t> L</a:t>
                      </a:r>
                      <a:endParaRPr lang="en-US" dirty="0"/>
                    </a:p>
                  </a:txBody>
                  <a:tcPr/>
                </a:tc>
                <a:tc>
                  <a:txBody>
                    <a:bodyPr/>
                    <a:lstStyle/>
                    <a:p>
                      <a:r>
                        <a:rPr lang="en-US" dirty="0" smtClean="0"/>
                        <a:t>U</a:t>
                      </a:r>
                      <a:endParaRPr lang="en-US" dirty="0"/>
                    </a:p>
                  </a:txBody>
                  <a:tcPr/>
                </a:tc>
                <a:tc>
                  <a:txBody>
                    <a:bodyPr/>
                    <a:lstStyle/>
                    <a:p>
                      <a:r>
                        <a:rPr lang="en-US" dirty="0" smtClean="0"/>
                        <a:t> S</a:t>
                      </a:r>
                      <a:endParaRPr lang="en-US" dirty="0"/>
                    </a:p>
                  </a:txBody>
                  <a:tcPr/>
                </a:tc>
                <a:tc>
                  <a:txBody>
                    <a:bodyPr/>
                    <a:lstStyle/>
                    <a:p>
                      <a:r>
                        <a:rPr lang="en-US" dirty="0" smtClean="0"/>
                        <a:t>F</a:t>
                      </a:r>
                      <a:endParaRPr lang="en-US" dirty="0"/>
                    </a:p>
                  </a:txBody>
                  <a:tcPr/>
                </a:tc>
              </a:tr>
              <a:tr h="370840">
                <a:tc>
                  <a:txBody>
                    <a:bodyPr/>
                    <a:lstStyle/>
                    <a:p>
                      <a:r>
                        <a:rPr lang="en-US" dirty="0" smtClean="0">
                          <a:solidFill>
                            <a:srgbClr val="FF0000"/>
                          </a:solidFill>
                        </a:rPr>
                        <a:t>Q</a:t>
                      </a:r>
                      <a:endParaRPr lang="en-US" dirty="0">
                        <a:solidFill>
                          <a:srgbClr val="FF0000"/>
                        </a:solidFill>
                      </a:endParaRPr>
                    </a:p>
                  </a:txBody>
                  <a:tcPr/>
                </a:tc>
                <a:tc>
                  <a:txBody>
                    <a:bodyPr/>
                    <a:lstStyle/>
                    <a:p>
                      <a:r>
                        <a:rPr lang="en-US" dirty="0" smtClean="0">
                          <a:solidFill>
                            <a:srgbClr val="FF0000"/>
                          </a:solidFill>
                        </a:rPr>
                        <a:t>U</a:t>
                      </a:r>
                      <a:endParaRPr lang="en-US" dirty="0">
                        <a:solidFill>
                          <a:srgbClr val="FF0000"/>
                        </a:solidFill>
                      </a:endParaRPr>
                    </a:p>
                  </a:txBody>
                  <a:tcPr/>
                </a:tc>
                <a:tc>
                  <a:txBody>
                    <a:bodyPr/>
                    <a:lstStyle/>
                    <a:p>
                      <a:r>
                        <a:rPr lang="en-US" dirty="0" smtClean="0"/>
                        <a:t> H</a:t>
                      </a:r>
                      <a:endParaRPr lang="en-US" dirty="0"/>
                    </a:p>
                  </a:txBody>
                  <a:tcPr/>
                </a:tc>
                <a:tc>
                  <a:txBody>
                    <a:bodyPr/>
                    <a:lstStyle/>
                    <a:p>
                      <a:r>
                        <a:rPr lang="en-US" dirty="0" smtClean="0"/>
                        <a:t> D</a:t>
                      </a:r>
                      <a:endParaRPr lang="en-US" dirty="0"/>
                    </a:p>
                  </a:txBody>
                  <a:tcPr/>
                </a:tc>
                <a:tc>
                  <a:txBody>
                    <a:bodyPr/>
                    <a:lstStyle/>
                    <a:p>
                      <a:r>
                        <a:rPr lang="en-US" dirty="0" smtClean="0"/>
                        <a:t> H</a:t>
                      </a:r>
                      <a:endParaRPr lang="en-US" dirty="0"/>
                    </a:p>
                  </a:txBody>
                  <a:tcPr/>
                </a:tc>
                <a:tc>
                  <a:txBody>
                    <a:bodyPr/>
                    <a:lstStyle/>
                    <a:p>
                      <a:r>
                        <a:rPr lang="en-US" dirty="0" smtClean="0"/>
                        <a:t> A</a:t>
                      </a:r>
                      <a:endParaRPr lang="en-US" dirty="0"/>
                    </a:p>
                  </a:txBody>
                  <a:tcPr/>
                </a:tc>
                <a:tc>
                  <a:txBody>
                    <a:bodyPr/>
                    <a:lstStyle/>
                    <a:p>
                      <a:r>
                        <a:rPr lang="en-US" dirty="0" smtClean="0"/>
                        <a:t> H</a:t>
                      </a:r>
                      <a:endParaRPr lang="en-US" dirty="0"/>
                    </a:p>
                  </a:txBody>
                  <a:tcPr/>
                </a:tc>
                <a:tc>
                  <a:txBody>
                    <a:bodyPr/>
                    <a:lstStyle/>
                    <a:p>
                      <a:r>
                        <a:rPr lang="en-US" dirty="0" smtClean="0"/>
                        <a:t> S</a:t>
                      </a:r>
                      <a:endParaRPr lang="en-US" dirty="0"/>
                    </a:p>
                  </a:txBody>
                  <a:tcPr/>
                </a:tc>
                <a:tc>
                  <a:txBody>
                    <a:bodyPr/>
                    <a:lstStyle/>
                    <a:p>
                      <a:r>
                        <a:rPr lang="en-US" dirty="0" smtClean="0"/>
                        <a:t> S</a:t>
                      </a:r>
                      <a:endParaRPr lang="en-US" dirty="0"/>
                    </a:p>
                  </a:txBody>
                  <a:tcPr/>
                </a:tc>
                <a:tc>
                  <a:txBody>
                    <a:bodyPr/>
                    <a:lstStyle/>
                    <a:p>
                      <a:r>
                        <a:rPr lang="en-US" dirty="0" smtClean="0"/>
                        <a:t> H</a:t>
                      </a:r>
                      <a:endParaRPr lang="en-US" dirty="0"/>
                    </a:p>
                  </a:txBody>
                  <a:tcPr/>
                </a:tc>
                <a:tc>
                  <a:txBody>
                    <a:bodyPr/>
                    <a:lstStyle/>
                    <a:p>
                      <a:r>
                        <a:rPr lang="en-US" dirty="0" smtClean="0"/>
                        <a:t> E</a:t>
                      </a:r>
                      <a:endParaRPr lang="en-US" dirty="0"/>
                    </a:p>
                  </a:txBody>
                  <a:tcPr/>
                </a:tc>
                <a:tc>
                  <a:txBody>
                    <a:bodyPr/>
                    <a:lstStyle/>
                    <a:p>
                      <a:r>
                        <a:rPr lang="en-US" dirty="0" smtClean="0"/>
                        <a:t> S</a:t>
                      </a:r>
                      <a:endParaRPr lang="en-US" dirty="0"/>
                    </a:p>
                  </a:txBody>
                  <a:tcPr/>
                </a:tc>
                <a:tc>
                  <a:txBody>
                    <a:bodyPr/>
                    <a:lstStyle/>
                    <a:p>
                      <a:r>
                        <a:rPr lang="en-US" dirty="0" smtClean="0"/>
                        <a:t>M </a:t>
                      </a:r>
                      <a:endParaRPr lang="en-US" dirty="0"/>
                    </a:p>
                  </a:txBody>
                  <a:tcPr/>
                </a:tc>
                <a:tc>
                  <a:txBody>
                    <a:bodyPr/>
                    <a:lstStyle/>
                    <a:p>
                      <a:r>
                        <a:rPr lang="en-US" dirty="0" smtClean="0"/>
                        <a:t>S</a:t>
                      </a:r>
                      <a:endParaRPr lang="en-US" dirty="0"/>
                    </a:p>
                  </a:txBody>
                  <a:tcPr/>
                </a:tc>
                <a:tc>
                  <a:txBody>
                    <a:bodyPr/>
                    <a:lstStyle/>
                    <a:p>
                      <a:r>
                        <a:rPr lang="en-US" dirty="0" smtClean="0"/>
                        <a:t> P</a:t>
                      </a:r>
                      <a:endParaRPr lang="en-US" dirty="0"/>
                    </a:p>
                  </a:txBody>
                  <a:tcPr/>
                </a:tc>
              </a:tr>
              <a:tr h="370840">
                <a:tc>
                  <a:txBody>
                    <a:bodyPr/>
                    <a:lstStyle/>
                    <a:p>
                      <a:r>
                        <a:rPr lang="en-US" dirty="0" smtClean="0"/>
                        <a:t>O</a:t>
                      </a:r>
                      <a:endParaRPr lang="en-US" dirty="0"/>
                    </a:p>
                  </a:txBody>
                  <a:tcPr/>
                </a:tc>
                <a:tc>
                  <a:txBody>
                    <a:bodyPr/>
                    <a:lstStyle/>
                    <a:p>
                      <a:r>
                        <a:rPr lang="en-US" dirty="0" smtClean="0"/>
                        <a:t>T</a:t>
                      </a:r>
                      <a:endParaRPr lang="en-US" dirty="0"/>
                    </a:p>
                  </a:txBody>
                  <a:tcPr/>
                </a:tc>
                <a:tc>
                  <a:txBody>
                    <a:bodyPr/>
                    <a:lstStyle/>
                    <a:p>
                      <a:r>
                        <a:rPr lang="en-US" dirty="0" smtClean="0"/>
                        <a:t> F</a:t>
                      </a:r>
                      <a:endParaRPr lang="en-US" dirty="0"/>
                    </a:p>
                  </a:txBody>
                  <a:tcPr/>
                </a:tc>
                <a:tc>
                  <a:txBody>
                    <a:bodyPr/>
                    <a:lstStyle/>
                    <a:p>
                      <a:r>
                        <a:rPr lang="en-US" dirty="0" smtClean="0"/>
                        <a:t> Q</a:t>
                      </a:r>
                      <a:endParaRPr lang="en-US" dirty="0"/>
                    </a:p>
                  </a:txBody>
                  <a:tcPr/>
                </a:tc>
                <a:tc>
                  <a:txBody>
                    <a:bodyPr/>
                    <a:lstStyle/>
                    <a:p>
                      <a:r>
                        <a:rPr lang="en-US" dirty="0" smtClean="0"/>
                        <a:t> T</a:t>
                      </a:r>
                      <a:endParaRPr lang="en-US" dirty="0"/>
                    </a:p>
                  </a:txBody>
                  <a:tcPr/>
                </a:tc>
                <a:tc>
                  <a:txBody>
                    <a:bodyPr/>
                    <a:lstStyle/>
                    <a:p>
                      <a:r>
                        <a:rPr lang="en-US" dirty="0" smtClean="0"/>
                        <a:t> T</a:t>
                      </a:r>
                      <a:endParaRPr lang="en-US" dirty="0"/>
                    </a:p>
                  </a:txBody>
                  <a:tcPr/>
                </a:tc>
                <a:tc>
                  <a:txBody>
                    <a:bodyPr/>
                    <a:lstStyle/>
                    <a:p>
                      <a:r>
                        <a:rPr lang="en-US" dirty="0" smtClean="0"/>
                        <a:t> R</a:t>
                      </a:r>
                      <a:endParaRPr lang="en-US" dirty="0"/>
                    </a:p>
                  </a:txBody>
                  <a:tcPr/>
                </a:tc>
                <a:tc>
                  <a:txBody>
                    <a:bodyPr/>
                    <a:lstStyle/>
                    <a:p>
                      <a:r>
                        <a:rPr lang="en-US" dirty="0" smtClean="0"/>
                        <a:t> H</a:t>
                      </a:r>
                      <a:endParaRPr lang="en-US" dirty="0"/>
                    </a:p>
                  </a:txBody>
                  <a:tcPr/>
                </a:tc>
                <a:tc>
                  <a:txBody>
                    <a:bodyPr/>
                    <a:lstStyle/>
                    <a:p>
                      <a:r>
                        <a:rPr lang="en-US" dirty="0" smtClean="0"/>
                        <a:t> A</a:t>
                      </a:r>
                      <a:endParaRPr lang="en-US" dirty="0"/>
                    </a:p>
                  </a:txBody>
                  <a:tcPr/>
                </a:tc>
                <a:tc>
                  <a:txBody>
                    <a:bodyPr/>
                    <a:lstStyle/>
                    <a:p>
                      <a:r>
                        <a:rPr lang="en-US" dirty="0" smtClean="0"/>
                        <a:t> N</a:t>
                      </a:r>
                      <a:endParaRPr lang="en-US" dirty="0"/>
                    </a:p>
                  </a:txBody>
                  <a:tcPr/>
                </a:tc>
                <a:tc>
                  <a:txBody>
                    <a:bodyPr/>
                    <a:lstStyle/>
                    <a:p>
                      <a:r>
                        <a:rPr lang="en-US" dirty="0" smtClean="0"/>
                        <a:t> E</a:t>
                      </a:r>
                      <a:endParaRPr lang="en-US" dirty="0"/>
                    </a:p>
                  </a:txBody>
                  <a:tcPr/>
                </a:tc>
                <a:tc>
                  <a:txBody>
                    <a:bodyPr/>
                    <a:lstStyle/>
                    <a:p>
                      <a:r>
                        <a:rPr lang="en-US" dirty="0" smtClean="0"/>
                        <a:t>O</a:t>
                      </a:r>
                      <a:endParaRPr lang="en-US" dirty="0"/>
                    </a:p>
                  </a:txBody>
                  <a:tcPr/>
                </a:tc>
                <a:tc>
                  <a:txBody>
                    <a:bodyPr/>
                    <a:lstStyle/>
                    <a:p>
                      <a:r>
                        <a:rPr lang="en-US" dirty="0" smtClean="0"/>
                        <a:t>S</a:t>
                      </a:r>
                      <a:endParaRPr lang="en-US" dirty="0"/>
                    </a:p>
                  </a:txBody>
                  <a:tcPr/>
                </a:tc>
                <a:tc>
                  <a:txBody>
                    <a:bodyPr/>
                    <a:lstStyle/>
                    <a:p>
                      <a:r>
                        <a:rPr lang="en-US" dirty="0" smtClean="0"/>
                        <a:t>T</a:t>
                      </a:r>
                    </a:p>
                  </a:txBody>
                  <a:tcPr/>
                </a:tc>
                <a:tc>
                  <a:txBody>
                    <a:bodyPr/>
                    <a:lstStyle/>
                    <a:p>
                      <a:r>
                        <a:rPr lang="en-US" dirty="0" smtClean="0"/>
                        <a:t>S</a:t>
                      </a:r>
                      <a:endParaRPr lang="en-US" dirty="0"/>
                    </a:p>
                  </a:txBody>
                  <a:tcPr/>
                </a:tc>
              </a:tr>
              <a:tr h="370840">
                <a:tc>
                  <a:txBody>
                    <a:bodyPr/>
                    <a:lstStyle/>
                    <a:p>
                      <a:r>
                        <a:rPr lang="en-US" dirty="0" smtClean="0"/>
                        <a:t>I</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transposition</a:t>
            </a:r>
            <a:endParaRPr lang="en-US" dirty="0"/>
          </a:p>
        </p:txBody>
      </p:sp>
      <p:sp>
        <p:nvSpPr>
          <p:cNvPr id="3" name="Content Placeholder 2"/>
          <p:cNvSpPr>
            <a:spLocks noGrp="1"/>
          </p:cNvSpPr>
          <p:nvPr>
            <p:ph idx="1"/>
          </p:nvPr>
        </p:nvSpPr>
        <p:spPr>
          <a:xfrm>
            <a:off x="304800" y="1295401"/>
            <a:ext cx="8229600" cy="1524000"/>
          </a:xfrm>
        </p:spPr>
        <p:txBody>
          <a:bodyPr>
            <a:normAutofit/>
          </a:bodyPr>
          <a:lstStyle/>
          <a:p>
            <a:pPr>
              <a:buNone/>
            </a:pPr>
            <a:r>
              <a:rPr lang="en-US" cap="all" dirty="0" err="1" smtClean="0"/>
              <a:t>To</a:t>
            </a:r>
            <a:r>
              <a:rPr lang="en-US" cap="all" dirty="0" err="1" smtClean="0">
                <a:solidFill>
                  <a:srgbClr val="FF0000"/>
                </a:solidFill>
              </a:rPr>
              <a:t>q</a:t>
            </a:r>
            <a:r>
              <a:rPr lang="en-US" cap="all" dirty="0" err="1" smtClean="0"/>
              <a:t>oieoutoehf</a:t>
            </a:r>
            <a:r>
              <a:rPr lang="en-US" cap="all" dirty="0" err="1" smtClean="0">
                <a:solidFill>
                  <a:srgbClr val="FF0000"/>
                </a:solidFill>
              </a:rPr>
              <a:t>u</a:t>
            </a:r>
            <a:r>
              <a:rPr lang="en-US" cap="all" dirty="0" err="1" smtClean="0"/>
              <a:t>fdqtahtetateuhreeshrhsaeehnueeeilsoyumsssstqfps</a:t>
            </a:r>
            <a:endParaRPr lang="en-US" cap="all" dirty="0" smtClean="0"/>
          </a:p>
          <a:p>
            <a:endParaRPr lang="en-US" cap="all" dirty="0" smtClean="0"/>
          </a:p>
          <a:p>
            <a:endParaRPr lang="en-US" dirty="0"/>
          </a:p>
        </p:txBody>
      </p:sp>
      <p:graphicFrame>
        <p:nvGraphicFramePr>
          <p:cNvPr id="5" name="Table 4"/>
          <p:cNvGraphicFramePr>
            <a:graphicFrameLocks noGrp="1"/>
          </p:cNvGraphicFramePr>
          <p:nvPr/>
        </p:nvGraphicFramePr>
        <p:xfrm>
          <a:off x="304800" y="2362200"/>
          <a:ext cx="3733800" cy="4389120"/>
        </p:xfrm>
        <a:graphic>
          <a:graphicData uri="http://schemas.openxmlformats.org/drawingml/2006/table">
            <a:tbl>
              <a:tblPr firstRow="1" bandRow="1">
                <a:tableStyleId>{5C22544A-7EE6-4342-B048-85BDC9FD1C3A}</a:tableStyleId>
              </a:tblPr>
              <a:tblGrid>
                <a:gridCol w="746760"/>
                <a:gridCol w="746760"/>
                <a:gridCol w="746760"/>
                <a:gridCol w="746760"/>
                <a:gridCol w="746760"/>
              </a:tblGrid>
              <a:tr h="27432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r>
              <a:tr h="321310">
                <a:tc>
                  <a:txBody>
                    <a:bodyPr/>
                    <a:lstStyle/>
                    <a:p>
                      <a:r>
                        <a:rPr lang="en-US" dirty="0" smtClean="0"/>
                        <a:t>T</a:t>
                      </a:r>
                      <a:endParaRPr lang="en-US" dirty="0"/>
                    </a:p>
                  </a:txBody>
                  <a:tcPr/>
                </a:tc>
                <a:tc>
                  <a:txBody>
                    <a:bodyPr/>
                    <a:lstStyle/>
                    <a:p>
                      <a:r>
                        <a:rPr lang="en-US" dirty="0" smtClean="0"/>
                        <a:t>H</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21310">
                <a:tc>
                  <a:txBody>
                    <a:bodyPr/>
                    <a:lstStyle/>
                    <a:p>
                      <a:r>
                        <a:rPr lang="en-US" dirty="0" smtClean="0"/>
                        <a:t>O</a:t>
                      </a:r>
                      <a:endParaRPr lang="en-US" dirty="0"/>
                    </a:p>
                  </a:txBody>
                  <a:tcPr/>
                </a:tc>
                <a:tc>
                  <a:txBody>
                    <a:bodyPr/>
                    <a:lstStyle/>
                    <a:p>
                      <a:r>
                        <a:rPr lang="en-US" dirty="0" smtClean="0"/>
                        <a:t>F</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21310">
                <a:tc>
                  <a:txBody>
                    <a:bodyPr/>
                    <a:lstStyle/>
                    <a:p>
                      <a:r>
                        <a:rPr lang="en-US" dirty="0" smtClean="0">
                          <a:solidFill>
                            <a:srgbClr val="FF0000"/>
                          </a:solidFill>
                        </a:rPr>
                        <a:t>Q</a:t>
                      </a:r>
                      <a:endParaRPr lang="en-US" dirty="0">
                        <a:solidFill>
                          <a:srgbClr val="FF0000"/>
                        </a:solidFill>
                      </a:endParaRPr>
                    </a:p>
                  </a:txBody>
                  <a:tcPr/>
                </a:tc>
                <a:tc>
                  <a:txBody>
                    <a:bodyPr/>
                    <a:lstStyle/>
                    <a:p>
                      <a:r>
                        <a:rPr lang="en-US" dirty="0" smtClean="0">
                          <a:solidFill>
                            <a:srgbClr val="FF0000"/>
                          </a:solidFill>
                        </a:rPr>
                        <a:t>U</a:t>
                      </a:r>
                      <a:endParaRPr lang="en-US" dirty="0">
                        <a:solidFill>
                          <a:srgbClr val="FF0000"/>
                        </a:solidFill>
                      </a:endParaRPr>
                    </a:p>
                  </a:txBody>
                  <a:tcPr/>
                </a:tc>
                <a:tc>
                  <a:txBody>
                    <a:bodyPr/>
                    <a:lstStyle/>
                    <a:p>
                      <a:endParaRPr lang="en-US"/>
                    </a:p>
                  </a:txBody>
                  <a:tcPr/>
                </a:tc>
                <a:tc>
                  <a:txBody>
                    <a:bodyPr/>
                    <a:lstStyle/>
                    <a:p>
                      <a:endParaRPr lang="en-US" dirty="0"/>
                    </a:p>
                  </a:txBody>
                  <a:tcPr/>
                </a:tc>
                <a:tc>
                  <a:txBody>
                    <a:bodyPr/>
                    <a:lstStyle/>
                    <a:p>
                      <a:endParaRPr lang="en-US"/>
                    </a:p>
                  </a:txBody>
                  <a:tcPr/>
                </a:tc>
              </a:tr>
              <a:tr h="321310">
                <a:tc>
                  <a:txBody>
                    <a:bodyPr/>
                    <a:lstStyle/>
                    <a:p>
                      <a:r>
                        <a:rPr lang="en-US" dirty="0" smtClean="0"/>
                        <a:t>O</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21310">
                <a:tc>
                  <a:txBody>
                    <a:bodyPr/>
                    <a:lstStyle/>
                    <a:p>
                      <a:r>
                        <a:rPr lang="en-US" dirty="0" smtClean="0"/>
                        <a:t>I</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21310">
                <a:tc>
                  <a:txBody>
                    <a:bodyPr/>
                    <a:lstStyle/>
                    <a:p>
                      <a:r>
                        <a:rPr lang="en-US" dirty="0" smtClean="0"/>
                        <a:t>E</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21310">
                <a:tc>
                  <a:txBody>
                    <a:bodyPr/>
                    <a:lstStyle/>
                    <a:p>
                      <a:r>
                        <a:rPr lang="en-US" dirty="0" smtClean="0"/>
                        <a:t>O</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21310">
                <a:tc>
                  <a:txBody>
                    <a:bodyPr/>
                    <a:lstStyle/>
                    <a:p>
                      <a:r>
                        <a:rPr lang="en-US" dirty="0" smtClean="0"/>
                        <a:t>U</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21310">
                <a:tc>
                  <a:txBody>
                    <a:bodyPr/>
                    <a:lstStyle/>
                    <a:p>
                      <a:r>
                        <a:rPr lang="en-US" dirty="0" smtClean="0"/>
                        <a:t>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21310">
                <a:tc>
                  <a:txBody>
                    <a:bodyPr/>
                    <a:lstStyle/>
                    <a:p>
                      <a:r>
                        <a:rPr lang="en-US" dirty="0" smtClean="0"/>
                        <a:t>O</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21310">
                <a:tc>
                  <a:txBody>
                    <a:bodyPr/>
                    <a:lstStyle/>
                    <a:p>
                      <a:r>
                        <a:rPr lang="en-US" dirty="0" smtClean="0"/>
                        <a:t>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4724400" y="2971800"/>
            <a:ext cx="4021678" cy="1754326"/>
          </a:xfrm>
          <a:prstGeom prst="rect">
            <a:avLst/>
          </a:prstGeom>
          <a:noFill/>
        </p:spPr>
        <p:txBody>
          <a:bodyPr wrap="none" rtlCol="0">
            <a:spAutoFit/>
          </a:bodyPr>
          <a:lstStyle/>
          <a:p>
            <a:r>
              <a:rPr lang="en-US" dirty="0" smtClean="0"/>
              <a:t>So we have 11 full rows or 10 full </a:t>
            </a:r>
          </a:p>
          <a:p>
            <a:r>
              <a:rPr lang="en-US" dirty="0" smtClean="0"/>
              <a:t>rows and one partial row. Since 61 is </a:t>
            </a:r>
          </a:p>
          <a:p>
            <a:r>
              <a:rPr lang="en-US" dirty="0" smtClean="0"/>
              <a:t>not divisible by 11 we have 10 full </a:t>
            </a:r>
          </a:p>
          <a:p>
            <a:r>
              <a:rPr lang="en-US" dirty="0" smtClean="0"/>
              <a:t>rows and one partial:</a:t>
            </a:r>
          </a:p>
          <a:p>
            <a:r>
              <a:rPr lang="en-US" dirty="0" smtClean="0"/>
              <a:t>	61 = 10x6 + 1</a:t>
            </a:r>
          </a:p>
          <a:p>
            <a:r>
              <a:rPr lang="en-US" dirty="0" smtClean="0"/>
              <a:t>So if this is correct, we have 6 columns.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ryptos_banner.jpg"/>
          <p:cNvPicPr>
            <a:picLocks noGrp="1" noChangeAspect="1"/>
          </p:cNvPicPr>
          <p:nvPr>
            <p:ph idx="1"/>
          </p:nvPr>
        </p:nvPicPr>
        <p:blipFill>
          <a:blip r:embed="rId2" cstate="print"/>
          <a:stretch>
            <a:fillRect/>
          </a:stretch>
        </p:blipFill>
        <p:spPr>
          <a:xfrm>
            <a:off x="990600" y="0"/>
            <a:ext cx="7327392" cy="1869528"/>
          </a:xfrm>
        </p:spPr>
      </p:pic>
      <p:sp>
        <p:nvSpPr>
          <p:cNvPr id="5" name="TextBox 4"/>
          <p:cNvSpPr txBox="1"/>
          <p:nvPr/>
        </p:nvSpPr>
        <p:spPr>
          <a:xfrm>
            <a:off x="762000" y="2286000"/>
            <a:ext cx="8001000" cy="1138773"/>
          </a:xfrm>
          <a:prstGeom prst="rect">
            <a:avLst/>
          </a:prstGeom>
          <a:noFill/>
        </p:spPr>
        <p:txBody>
          <a:bodyPr wrap="square" rtlCol="0">
            <a:spAutoFit/>
          </a:bodyPr>
          <a:lstStyle/>
          <a:p>
            <a:r>
              <a:rPr lang="en-US" dirty="0" smtClean="0"/>
              <a:t>The next competition is scheduled for</a:t>
            </a:r>
          </a:p>
          <a:p>
            <a:endParaRPr lang="en-US" dirty="0" smtClean="0"/>
          </a:p>
          <a:p>
            <a:pPr algn="ctr"/>
            <a:r>
              <a:rPr lang="en-US" sz="3200" dirty="0" smtClean="0"/>
              <a:t>April 18 – 22, 2013</a:t>
            </a:r>
            <a:endParaRPr lang="en-US" sz="3200" dirty="0"/>
          </a:p>
        </p:txBody>
      </p:sp>
      <p:sp>
        <p:nvSpPr>
          <p:cNvPr id="6" name="TextBox 5"/>
          <p:cNvSpPr txBox="1"/>
          <p:nvPr/>
        </p:nvSpPr>
        <p:spPr>
          <a:xfrm>
            <a:off x="3200400" y="5486400"/>
            <a:ext cx="5791200" cy="369332"/>
          </a:xfrm>
          <a:prstGeom prst="rect">
            <a:avLst/>
          </a:prstGeom>
          <a:noFill/>
        </p:spPr>
        <p:txBody>
          <a:bodyPr wrap="square" rtlCol="0">
            <a:spAutoFit/>
          </a:bodyPr>
          <a:lstStyle/>
          <a:p>
            <a:r>
              <a:rPr lang="en-US" dirty="0" smtClean="0">
                <a:hlinkClick r:id="rId3"/>
              </a:rPr>
              <a:t>http://www.cwu.edu/~boersmas/kryptos</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COLUMNAR transposition</a:t>
            </a:r>
            <a:endParaRPr lang="en-US" dirty="0"/>
          </a:p>
        </p:txBody>
      </p:sp>
      <p:sp>
        <p:nvSpPr>
          <p:cNvPr id="3" name="Content Placeholder 2"/>
          <p:cNvSpPr>
            <a:spLocks noGrp="1"/>
          </p:cNvSpPr>
          <p:nvPr>
            <p:ph idx="1"/>
          </p:nvPr>
        </p:nvSpPr>
        <p:spPr>
          <a:xfrm>
            <a:off x="304800" y="1295401"/>
            <a:ext cx="8229600" cy="1524000"/>
          </a:xfrm>
        </p:spPr>
        <p:txBody>
          <a:bodyPr>
            <a:normAutofit/>
          </a:bodyPr>
          <a:lstStyle/>
          <a:p>
            <a:pPr>
              <a:buNone/>
            </a:pPr>
            <a:r>
              <a:rPr lang="en-US" cap="all" dirty="0" err="1" smtClean="0"/>
              <a:t>To</a:t>
            </a:r>
            <a:r>
              <a:rPr lang="en-US" cap="all" dirty="0" err="1" smtClean="0">
                <a:solidFill>
                  <a:srgbClr val="FF0000"/>
                </a:solidFill>
              </a:rPr>
              <a:t>q</a:t>
            </a:r>
            <a:r>
              <a:rPr lang="en-US" cap="all" dirty="0" err="1" smtClean="0"/>
              <a:t>oieoutoehf</a:t>
            </a:r>
            <a:r>
              <a:rPr lang="en-US" cap="all" dirty="0" err="1" smtClean="0">
                <a:solidFill>
                  <a:srgbClr val="FF0000"/>
                </a:solidFill>
              </a:rPr>
              <a:t>u</a:t>
            </a:r>
            <a:r>
              <a:rPr lang="en-US" cap="all" dirty="0" err="1" smtClean="0"/>
              <a:t>fdqtahtetateuhreeshrhsaeehnueeeilsoyumsssstqfps</a:t>
            </a:r>
            <a:endParaRPr lang="en-US" cap="all" dirty="0" smtClean="0"/>
          </a:p>
          <a:p>
            <a:endParaRPr lang="en-US" cap="all" dirty="0" smtClean="0"/>
          </a:p>
          <a:p>
            <a:endParaRPr lang="en-US" dirty="0"/>
          </a:p>
        </p:txBody>
      </p:sp>
      <p:graphicFrame>
        <p:nvGraphicFramePr>
          <p:cNvPr id="5" name="Table 4"/>
          <p:cNvGraphicFramePr>
            <a:graphicFrameLocks noGrp="1"/>
          </p:cNvGraphicFramePr>
          <p:nvPr/>
        </p:nvGraphicFramePr>
        <p:xfrm>
          <a:off x="2286000" y="2286000"/>
          <a:ext cx="3733800" cy="4389120"/>
        </p:xfrm>
        <a:graphic>
          <a:graphicData uri="http://schemas.openxmlformats.org/drawingml/2006/table">
            <a:tbl>
              <a:tblPr firstRow="1" bandRow="1">
                <a:tableStyleId>{5C22544A-7EE6-4342-B048-85BDC9FD1C3A}</a:tableStyleId>
              </a:tblPr>
              <a:tblGrid>
                <a:gridCol w="622300"/>
                <a:gridCol w="622300"/>
                <a:gridCol w="622300"/>
                <a:gridCol w="622300"/>
                <a:gridCol w="622300"/>
                <a:gridCol w="622300"/>
              </a:tblGrid>
              <a:tr h="27432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r>
              <a:tr h="321310">
                <a:tc>
                  <a:txBody>
                    <a:bodyPr/>
                    <a:lstStyle/>
                    <a:p>
                      <a:pPr algn="ctr"/>
                      <a:r>
                        <a:rPr lang="en-US" dirty="0" smtClean="0"/>
                        <a:t>T</a:t>
                      </a:r>
                      <a:endParaRPr lang="en-US" dirty="0"/>
                    </a:p>
                  </a:txBody>
                  <a:tcPr/>
                </a:tc>
                <a:tc>
                  <a:txBody>
                    <a:bodyPr/>
                    <a:lstStyle/>
                    <a:p>
                      <a:pPr algn="ctr"/>
                      <a:r>
                        <a:rPr lang="en-US" dirty="0" smtClean="0"/>
                        <a:t>H</a:t>
                      </a:r>
                      <a:endParaRPr lang="en-US" dirty="0"/>
                    </a:p>
                  </a:txBody>
                  <a:tcPr/>
                </a:tc>
                <a:tc>
                  <a:txBody>
                    <a:bodyPr/>
                    <a:lstStyle/>
                    <a:p>
                      <a:pPr algn="ctr"/>
                      <a:r>
                        <a:rPr lang="en-US" dirty="0" smtClean="0"/>
                        <a:t>E</a:t>
                      </a:r>
                      <a:endParaRPr lang="en-US" dirty="0"/>
                    </a:p>
                  </a:txBody>
                  <a:tcPr/>
                </a:tc>
                <a:tc>
                  <a:txBody>
                    <a:bodyPr/>
                    <a:lstStyle/>
                    <a:p>
                      <a:pPr algn="ctr"/>
                      <a:r>
                        <a:rPr lang="en-US" dirty="0" smtClean="0"/>
                        <a:t>S</a:t>
                      </a:r>
                      <a:endParaRPr lang="en-US" dirty="0"/>
                    </a:p>
                  </a:txBody>
                  <a:tcPr/>
                </a:tc>
                <a:tc>
                  <a:txBody>
                    <a:bodyPr/>
                    <a:lstStyle/>
                    <a:p>
                      <a:pPr algn="ctr"/>
                      <a:r>
                        <a:rPr lang="en-US" dirty="0" smtClean="0"/>
                        <a:t>U</a:t>
                      </a:r>
                      <a:endParaRPr lang="en-US" dirty="0"/>
                    </a:p>
                  </a:txBody>
                  <a:tcPr/>
                </a:tc>
                <a:tc>
                  <a:txBody>
                    <a:bodyPr/>
                    <a:lstStyle/>
                    <a:p>
                      <a:pPr algn="ctr"/>
                      <a:r>
                        <a:rPr lang="en-US" dirty="0" smtClean="0"/>
                        <a:t>M</a:t>
                      </a:r>
                      <a:endParaRPr lang="en-US" dirty="0"/>
                    </a:p>
                  </a:txBody>
                  <a:tcPr/>
                </a:tc>
              </a:tr>
              <a:tr h="321310">
                <a:tc>
                  <a:txBody>
                    <a:bodyPr/>
                    <a:lstStyle/>
                    <a:p>
                      <a:pPr algn="ctr"/>
                      <a:r>
                        <a:rPr lang="en-US" dirty="0" smtClean="0"/>
                        <a:t>O</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H</a:t>
                      </a:r>
                      <a:endParaRPr lang="en-US" dirty="0"/>
                    </a:p>
                  </a:txBody>
                  <a:tcPr/>
                </a:tc>
                <a:tc>
                  <a:txBody>
                    <a:bodyPr/>
                    <a:lstStyle/>
                    <a:p>
                      <a:pPr algn="ctr"/>
                      <a:r>
                        <a:rPr lang="en-US" dirty="0" smtClean="0"/>
                        <a:t>E</a:t>
                      </a:r>
                      <a:endParaRPr lang="en-US" dirty="0"/>
                    </a:p>
                  </a:txBody>
                  <a:tcPr/>
                </a:tc>
                <a:tc>
                  <a:txBody>
                    <a:bodyPr/>
                    <a:lstStyle/>
                    <a:p>
                      <a:pPr algn="ctr"/>
                      <a:r>
                        <a:rPr lang="en-US" dirty="0" smtClean="0"/>
                        <a:t>S</a:t>
                      </a:r>
                      <a:endParaRPr lang="en-US" dirty="0"/>
                    </a:p>
                  </a:txBody>
                  <a:tcPr/>
                </a:tc>
              </a:tr>
              <a:tr h="321310">
                <a:tc>
                  <a:txBody>
                    <a:bodyPr/>
                    <a:lstStyle/>
                    <a:p>
                      <a:pPr algn="ctr"/>
                      <a:r>
                        <a:rPr lang="en-US" dirty="0" smtClean="0">
                          <a:solidFill>
                            <a:srgbClr val="FF0000"/>
                          </a:solidFill>
                        </a:rPr>
                        <a:t>Q</a:t>
                      </a:r>
                      <a:endParaRPr lang="en-US" dirty="0">
                        <a:solidFill>
                          <a:srgbClr val="FF0000"/>
                        </a:solidFill>
                      </a:endParaRPr>
                    </a:p>
                  </a:txBody>
                  <a:tcPr/>
                </a:tc>
                <a:tc>
                  <a:txBody>
                    <a:bodyPr/>
                    <a:lstStyle/>
                    <a:p>
                      <a:pPr algn="ctr"/>
                      <a:r>
                        <a:rPr lang="en-US" dirty="0" smtClean="0">
                          <a:solidFill>
                            <a:srgbClr val="FF0000"/>
                          </a:solidFill>
                        </a:rPr>
                        <a:t>U</a:t>
                      </a:r>
                      <a:endParaRPr lang="en-US" dirty="0">
                        <a:solidFill>
                          <a:srgbClr val="FF0000"/>
                        </a:solidFill>
                      </a:endParaRPr>
                    </a:p>
                  </a:txBody>
                  <a:tcPr/>
                </a:tc>
                <a:tc>
                  <a:txBody>
                    <a:bodyPr/>
                    <a:lstStyle/>
                    <a:p>
                      <a:pPr algn="ctr"/>
                      <a:r>
                        <a:rPr lang="en-US" dirty="0" smtClean="0"/>
                        <a:t>A</a:t>
                      </a:r>
                      <a:endParaRPr lang="en-US" dirty="0"/>
                    </a:p>
                  </a:txBody>
                  <a:tcPr/>
                </a:tc>
                <a:tc>
                  <a:txBody>
                    <a:bodyPr/>
                    <a:lstStyle/>
                    <a:p>
                      <a:pPr algn="ctr"/>
                      <a:r>
                        <a:rPr lang="en-US" dirty="0" smtClean="0"/>
                        <a:t>R</a:t>
                      </a:r>
                      <a:endParaRPr lang="en-US" dirty="0"/>
                    </a:p>
                  </a:txBody>
                  <a:tcPr/>
                </a:tc>
                <a:tc>
                  <a:txBody>
                    <a:bodyPr/>
                    <a:lstStyle/>
                    <a:p>
                      <a:pPr algn="ctr"/>
                      <a:r>
                        <a:rPr lang="en-US" dirty="0" smtClean="0"/>
                        <a:t>E</a:t>
                      </a:r>
                      <a:endParaRPr lang="en-US" dirty="0"/>
                    </a:p>
                  </a:txBody>
                  <a:tcPr/>
                </a:tc>
                <a:tc>
                  <a:txBody>
                    <a:bodyPr/>
                    <a:lstStyle/>
                    <a:p>
                      <a:pPr algn="ctr"/>
                      <a:r>
                        <a:rPr lang="en-US" dirty="0" smtClean="0"/>
                        <a:t>S</a:t>
                      </a:r>
                      <a:endParaRPr lang="en-US" dirty="0"/>
                    </a:p>
                  </a:txBody>
                  <a:tcPr/>
                </a:tc>
              </a:tr>
              <a:tr h="321310">
                <a:tc>
                  <a:txBody>
                    <a:bodyPr/>
                    <a:lstStyle/>
                    <a:p>
                      <a:pPr algn="ctr"/>
                      <a:r>
                        <a:rPr lang="en-US" dirty="0" smtClean="0"/>
                        <a:t>O</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H</a:t>
                      </a:r>
                      <a:endParaRPr lang="en-US" dirty="0"/>
                    </a:p>
                  </a:txBody>
                  <a:tcPr/>
                </a:tc>
                <a:tc>
                  <a:txBody>
                    <a:bodyPr/>
                    <a:lstStyle/>
                    <a:p>
                      <a:pPr algn="ctr"/>
                      <a:r>
                        <a:rPr lang="en-US" dirty="0" smtClean="0"/>
                        <a:t>E</a:t>
                      </a:r>
                      <a:endParaRPr lang="en-US" dirty="0"/>
                    </a:p>
                  </a:txBody>
                  <a:tcPr/>
                </a:tc>
                <a:tc>
                  <a:txBody>
                    <a:bodyPr/>
                    <a:lstStyle/>
                    <a:p>
                      <a:pPr algn="ctr"/>
                      <a:r>
                        <a:rPr lang="en-US" dirty="0" smtClean="0"/>
                        <a:t>S</a:t>
                      </a:r>
                      <a:endParaRPr lang="en-US" dirty="0"/>
                    </a:p>
                  </a:txBody>
                  <a:tcPr/>
                </a:tc>
              </a:tr>
              <a:tr h="321310">
                <a:tc>
                  <a:txBody>
                    <a:bodyPr/>
                    <a:lstStyle/>
                    <a:p>
                      <a:pPr algn="ctr"/>
                      <a:r>
                        <a:rPr lang="en-US" dirty="0" smtClean="0"/>
                        <a:t>I</a:t>
                      </a:r>
                      <a:endParaRPr lang="en-US" dirty="0"/>
                    </a:p>
                  </a:txBody>
                  <a:tcPr/>
                </a:tc>
                <a:tc>
                  <a:txBody>
                    <a:bodyPr/>
                    <a:lstStyle/>
                    <a:p>
                      <a:pPr algn="ctr"/>
                      <a:r>
                        <a:rPr lang="en-US" dirty="0" smtClean="0"/>
                        <a:t>D</a:t>
                      </a:r>
                      <a:endParaRPr lang="en-US" dirty="0"/>
                    </a:p>
                  </a:txBody>
                  <a:tcPr/>
                </a:tc>
                <a:tc>
                  <a:txBody>
                    <a:bodyPr/>
                    <a:lstStyle/>
                    <a:p>
                      <a:pPr algn="ctr"/>
                      <a:r>
                        <a:rPr lang="en-US" dirty="0" smtClean="0"/>
                        <a:t>E</a:t>
                      </a:r>
                      <a:endParaRPr lang="en-US" dirty="0"/>
                    </a:p>
                  </a:txBody>
                  <a:tcPr/>
                </a:tc>
                <a:tc>
                  <a:txBody>
                    <a:bodyPr/>
                    <a:lstStyle/>
                    <a:p>
                      <a:pPr algn="ctr"/>
                      <a:r>
                        <a:rPr lang="en-US" dirty="0" smtClean="0"/>
                        <a:t>S</a:t>
                      </a:r>
                      <a:endParaRPr lang="en-US" dirty="0"/>
                    </a:p>
                  </a:txBody>
                  <a:tcPr/>
                </a:tc>
                <a:tc>
                  <a:txBody>
                    <a:bodyPr/>
                    <a:lstStyle/>
                    <a:p>
                      <a:pPr algn="ctr"/>
                      <a:r>
                        <a:rPr lang="en-US" dirty="0" smtClean="0"/>
                        <a:t>I</a:t>
                      </a:r>
                      <a:endParaRPr lang="en-US" dirty="0"/>
                    </a:p>
                  </a:txBody>
                  <a:tcPr/>
                </a:tc>
                <a:tc>
                  <a:txBody>
                    <a:bodyPr/>
                    <a:lstStyle/>
                    <a:p>
                      <a:pPr algn="ctr"/>
                      <a:r>
                        <a:rPr lang="en-US" dirty="0" smtClean="0"/>
                        <a:t>S</a:t>
                      </a:r>
                      <a:endParaRPr lang="en-US" dirty="0"/>
                    </a:p>
                  </a:txBody>
                  <a:tcPr/>
                </a:tc>
              </a:tr>
              <a:tr h="321310">
                <a:tc>
                  <a:txBody>
                    <a:bodyPr/>
                    <a:lstStyle/>
                    <a:p>
                      <a:pPr algn="ctr"/>
                      <a:r>
                        <a:rPr lang="en-US" dirty="0" smtClean="0"/>
                        <a:t>E</a:t>
                      </a:r>
                      <a:endParaRPr lang="en-US" dirty="0"/>
                    </a:p>
                  </a:txBody>
                  <a:tcPr/>
                </a:tc>
                <a:tc>
                  <a:txBody>
                    <a:bodyPr/>
                    <a:lstStyle/>
                    <a:p>
                      <a:pPr algn="ctr"/>
                      <a:r>
                        <a:rPr lang="en-US" dirty="0" smtClean="0"/>
                        <a:t>Q</a:t>
                      </a:r>
                      <a:endParaRPr lang="en-US" dirty="0"/>
                    </a:p>
                  </a:txBody>
                  <a:tcPr/>
                </a:tc>
                <a:tc>
                  <a:txBody>
                    <a:bodyPr/>
                    <a:lstStyle/>
                    <a:p>
                      <a:pPr algn="ctr"/>
                      <a:r>
                        <a:rPr lang="en-US" dirty="0" smtClean="0"/>
                        <a:t>U</a:t>
                      </a:r>
                      <a:endParaRPr lang="en-US" dirty="0"/>
                    </a:p>
                  </a:txBody>
                  <a:tcPr/>
                </a:tc>
                <a:tc>
                  <a:txBody>
                    <a:bodyPr/>
                    <a:lstStyle/>
                    <a:p>
                      <a:pPr algn="ctr"/>
                      <a:r>
                        <a:rPr lang="en-US" dirty="0" smtClean="0"/>
                        <a:t>A</a:t>
                      </a:r>
                      <a:endParaRPr lang="en-US" dirty="0"/>
                    </a:p>
                  </a:txBody>
                  <a:tcPr/>
                </a:tc>
                <a:tc>
                  <a:txBody>
                    <a:bodyPr/>
                    <a:lstStyle/>
                    <a:p>
                      <a:pPr algn="ctr"/>
                      <a:r>
                        <a:rPr lang="en-US" dirty="0" smtClean="0"/>
                        <a:t>L</a:t>
                      </a:r>
                      <a:endParaRPr lang="en-US" dirty="0"/>
                    </a:p>
                  </a:txBody>
                  <a:tcPr/>
                </a:tc>
                <a:tc>
                  <a:txBody>
                    <a:bodyPr/>
                    <a:lstStyle/>
                    <a:p>
                      <a:pPr algn="ctr"/>
                      <a:r>
                        <a:rPr lang="en-US" dirty="0" smtClean="0"/>
                        <a:t>T</a:t>
                      </a:r>
                      <a:endParaRPr lang="en-US" dirty="0"/>
                    </a:p>
                  </a:txBody>
                  <a:tcPr/>
                </a:tc>
              </a:tr>
              <a:tr h="321310">
                <a:tc>
                  <a:txBody>
                    <a:bodyPr/>
                    <a:lstStyle/>
                    <a:p>
                      <a:pPr algn="ctr"/>
                      <a:r>
                        <a:rPr lang="en-US" dirty="0" smtClean="0"/>
                        <a:t>O</a:t>
                      </a:r>
                      <a:endParaRPr lang="en-US" dirty="0"/>
                    </a:p>
                  </a:txBody>
                  <a:tcPr/>
                </a:tc>
                <a:tc>
                  <a:txBody>
                    <a:bodyPr/>
                    <a:lstStyle/>
                    <a:p>
                      <a:pPr algn="ctr"/>
                      <a:r>
                        <a:rPr lang="en-US" dirty="0" smtClean="0"/>
                        <a:t>T</a:t>
                      </a:r>
                      <a:endParaRPr lang="en-US" dirty="0"/>
                    </a:p>
                  </a:txBody>
                  <a:tcPr/>
                </a:tc>
                <a:tc>
                  <a:txBody>
                    <a:bodyPr/>
                    <a:lstStyle/>
                    <a:p>
                      <a:pPr algn="ctr"/>
                      <a:r>
                        <a:rPr lang="en-US" dirty="0" smtClean="0"/>
                        <a:t>H</a:t>
                      </a:r>
                      <a:endParaRPr lang="en-US" dirty="0"/>
                    </a:p>
                  </a:txBody>
                  <a:tcPr/>
                </a:tc>
                <a:tc>
                  <a:txBody>
                    <a:bodyPr/>
                    <a:lstStyle/>
                    <a:p>
                      <a:pPr algn="ctr"/>
                      <a:r>
                        <a:rPr lang="en-US" dirty="0" smtClean="0"/>
                        <a:t>E</a:t>
                      </a:r>
                      <a:endParaRPr lang="en-US" dirty="0"/>
                    </a:p>
                  </a:txBody>
                  <a:tcPr/>
                </a:tc>
                <a:tc>
                  <a:txBody>
                    <a:bodyPr/>
                    <a:lstStyle/>
                    <a:p>
                      <a:pPr algn="ctr"/>
                      <a:r>
                        <a:rPr lang="en-US" dirty="0" smtClean="0"/>
                        <a:t>S</a:t>
                      </a:r>
                      <a:endParaRPr lang="en-US" dirty="0"/>
                    </a:p>
                  </a:txBody>
                  <a:tcPr/>
                </a:tc>
                <a:tc>
                  <a:txBody>
                    <a:bodyPr/>
                    <a:lstStyle/>
                    <a:p>
                      <a:pPr algn="ctr"/>
                      <a:r>
                        <a:rPr lang="en-US" dirty="0" smtClean="0"/>
                        <a:t>Q</a:t>
                      </a:r>
                      <a:endParaRPr lang="en-US" dirty="0"/>
                    </a:p>
                  </a:txBody>
                  <a:tcPr/>
                </a:tc>
              </a:tr>
              <a:tr h="321310">
                <a:tc>
                  <a:txBody>
                    <a:bodyPr/>
                    <a:lstStyle/>
                    <a:p>
                      <a:pPr algn="ctr"/>
                      <a:r>
                        <a:rPr lang="en-US" dirty="0" smtClean="0"/>
                        <a:t>U</a:t>
                      </a:r>
                      <a:endParaRPr lang="en-US" dirty="0"/>
                    </a:p>
                  </a:txBody>
                  <a:tcPr/>
                </a:tc>
                <a:tc>
                  <a:txBody>
                    <a:bodyPr/>
                    <a:lstStyle/>
                    <a:p>
                      <a:pPr algn="ctr"/>
                      <a:r>
                        <a:rPr lang="en-US" dirty="0" smtClean="0"/>
                        <a:t>A</a:t>
                      </a:r>
                      <a:endParaRPr lang="en-US" dirty="0"/>
                    </a:p>
                  </a:txBody>
                  <a:tcPr/>
                </a:tc>
                <a:tc>
                  <a:txBody>
                    <a:bodyPr/>
                    <a:lstStyle/>
                    <a:p>
                      <a:pPr algn="ctr"/>
                      <a:r>
                        <a:rPr lang="en-US" dirty="0" smtClean="0"/>
                        <a:t>R</a:t>
                      </a:r>
                      <a:endParaRPr lang="en-US" dirty="0"/>
                    </a:p>
                  </a:txBody>
                  <a:tcPr/>
                </a:tc>
                <a:tc>
                  <a:txBody>
                    <a:bodyPr/>
                    <a:lstStyle/>
                    <a:p>
                      <a:pPr algn="ctr"/>
                      <a:r>
                        <a:rPr lang="en-US" dirty="0" smtClean="0"/>
                        <a:t>E</a:t>
                      </a:r>
                      <a:endParaRPr lang="en-US" dirty="0"/>
                    </a:p>
                  </a:txBody>
                  <a:tcPr/>
                </a:tc>
                <a:tc>
                  <a:txBody>
                    <a:bodyPr/>
                    <a:lstStyle/>
                    <a:p>
                      <a:pPr algn="ctr"/>
                      <a:r>
                        <a:rPr lang="en-US" dirty="0" smtClean="0"/>
                        <a:t>O</a:t>
                      </a:r>
                      <a:endParaRPr lang="en-US" dirty="0"/>
                    </a:p>
                  </a:txBody>
                  <a:tcPr/>
                </a:tc>
                <a:tc>
                  <a:txBody>
                    <a:bodyPr/>
                    <a:lstStyle/>
                    <a:p>
                      <a:pPr algn="ctr"/>
                      <a:r>
                        <a:rPr lang="en-US" dirty="0" smtClean="0"/>
                        <a:t>F</a:t>
                      </a:r>
                      <a:endParaRPr lang="en-US" dirty="0"/>
                    </a:p>
                  </a:txBody>
                  <a:tcPr/>
                </a:tc>
              </a:tr>
              <a:tr h="321310">
                <a:tc>
                  <a:txBody>
                    <a:bodyPr/>
                    <a:lstStyle/>
                    <a:p>
                      <a:pPr algn="ctr"/>
                      <a:r>
                        <a:rPr lang="en-US" dirty="0" smtClean="0"/>
                        <a:t>T</a:t>
                      </a:r>
                      <a:endParaRPr lang="en-US" dirty="0"/>
                    </a:p>
                  </a:txBody>
                  <a:tcPr/>
                </a:tc>
                <a:tc>
                  <a:txBody>
                    <a:bodyPr/>
                    <a:lstStyle/>
                    <a:p>
                      <a:pPr algn="ctr"/>
                      <a:r>
                        <a:rPr lang="en-US" dirty="0" smtClean="0"/>
                        <a:t>H</a:t>
                      </a:r>
                      <a:endParaRPr lang="en-US" dirty="0"/>
                    </a:p>
                  </a:txBody>
                  <a:tcPr/>
                </a:tc>
                <a:tc>
                  <a:txBody>
                    <a:bodyPr/>
                    <a:lstStyle/>
                    <a:p>
                      <a:pPr algn="ctr"/>
                      <a:r>
                        <a:rPr lang="en-US" dirty="0" smtClean="0"/>
                        <a:t>E</a:t>
                      </a:r>
                      <a:endParaRPr lang="en-US" dirty="0"/>
                    </a:p>
                  </a:txBody>
                  <a:tcPr/>
                </a:tc>
                <a:tc>
                  <a:txBody>
                    <a:bodyPr/>
                    <a:lstStyle/>
                    <a:p>
                      <a:pPr algn="ctr"/>
                      <a:r>
                        <a:rPr lang="en-US" dirty="0" smtClean="0"/>
                        <a:t>H</a:t>
                      </a:r>
                      <a:endParaRPr lang="en-US" dirty="0"/>
                    </a:p>
                  </a:txBody>
                  <a:tcPr/>
                </a:tc>
                <a:tc>
                  <a:txBody>
                    <a:bodyPr/>
                    <a:lstStyle/>
                    <a:p>
                      <a:pPr algn="ctr"/>
                      <a:r>
                        <a:rPr lang="en-US" dirty="0" smtClean="0"/>
                        <a:t>Y</a:t>
                      </a:r>
                      <a:endParaRPr lang="en-US" dirty="0"/>
                    </a:p>
                  </a:txBody>
                  <a:tcPr/>
                </a:tc>
                <a:tc>
                  <a:txBody>
                    <a:bodyPr/>
                    <a:lstStyle/>
                    <a:p>
                      <a:pPr algn="ctr"/>
                      <a:r>
                        <a:rPr lang="en-US" dirty="0" smtClean="0"/>
                        <a:t>P</a:t>
                      </a:r>
                      <a:endParaRPr lang="en-US" dirty="0"/>
                    </a:p>
                  </a:txBody>
                  <a:tcPr/>
                </a:tc>
              </a:tr>
              <a:tr h="321310">
                <a:tc>
                  <a:txBody>
                    <a:bodyPr/>
                    <a:lstStyle/>
                    <a:p>
                      <a:pPr algn="ctr"/>
                      <a:r>
                        <a:rPr lang="en-US" dirty="0" smtClean="0"/>
                        <a:t>O</a:t>
                      </a:r>
                      <a:endParaRPr lang="en-US" dirty="0"/>
                    </a:p>
                  </a:txBody>
                  <a:tcPr/>
                </a:tc>
                <a:tc>
                  <a:txBody>
                    <a:bodyPr/>
                    <a:lstStyle/>
                    <a:p>
                      <a:pPr algn="ctr"/>
                      <a:r>
                        <a:rPr lang="en-US" dirty="0" smtClean="0"/>
                        <a:t>T</a:t>
                      </a:r>
                      <a:endParaRPr lang="en-US" dirty="0"/>
                    </a:p>
                  </a:txBody>
                  <a:tcPr/>
                </a:tc>
                <a:tc>
                  <a:txBody>
                    <a:bodyPr/>
                    <a:lstStyle/>
                    <a:p>
                      <a:pPr algn="ctr"/>
                      <a:r>
                        <a:rPr lang="en-US" dirty="0" smtClean="0"/>
                        <a:t>E</a:t>
                      </a:r>
                      <a:endParaRPr lang="en-US" dirty="0"/>
                    </a:p>
                  </a:txBody>
                  <a:tcPr/>
                </a:tc>
                <a:tc>
                  <a:txBody>
                    <a:bodyPr/>
                    <a:lstStyle/>
                    <a:p>
                      <a:pPr algn="ctr"/>
                      <a:r>
                        <a:rPr lang="en-US" dirty="0" smtClean="0"/>
                        <a:t>N</a:t>
                      </a:r>
                      <a:endParaRPr lang="en-US" dirty="0"/>
                    </a:p>
                  </a:txBody>
                  <a:tcPr/>
                </a:tc>
                <a:tc>
                  <a:txBody>
                    <a:bodyPr/>
                    <a:lstStyle/>
                    <a:p>
                      <a:pPr algn="ctr"/>
                      <a:r>
                        <a:rPr lang="en-US" dirty="0" smtClean="0"/>
                        <a:t>U</a:t>
                      </a:r>
                      <a:endParaRPr lang="en-US" dirty="0"/>
                    </a:p>
                  </a:txBody>
                  <a:tcPr/>
                </a:tc>
                <a:tc>
                  <a:txBody>
                    <a:bodyPr/>
                    <a:lstStyle/>
                    <a:p>
                      <a:pPr algn="ctr"/>
                      <a:r>
                        <a:rPr lang="en-US" dirty="0" smtClean="0"/>
                        <a:t>S</a:t>
                      </a:r>
                      <a:endParaRPr lang="en-US" dirty="0"/>
                    </a:p>
                  </a:txBody>
                  <a:tcPr/>
                </a:tc>
              </a:tr>
              <a:tr h="321310">
                <a:tc>
                  <a:txBody>
                    <a:bodyPr/>
                    <a:lstStyle/>
                    <a:p>
                      <a:pPr algn="ctr"/>
                      <a:r>
                        <a:rPr lang="en-US" dirty="0" smtClean="0"/>
                        <a:t>E</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 IT – Problem 4</a:t>
            </a:r>
            <a:endParaRPr lang="en-US" dirty="0"/>
          </a:p>
        </p:txBody>
      </p:sp>
      <p:sp>
        <p:nvSpPr>
          <p:cNvPr id="3" name="Content Placeholder 2"/>
          <p:cNvSpPr>
            <a:spLocks noGrp="1"/>
          </p:cNvSpPr>
          <p:nvPr>
            <p:ph idx="1"/>
          </p:nvPr>
        </p:nvSpPr>
        <p:spPr/>
        <p:txBody>
          <a:bodyPr>
            <a:normAutofit/>
          </a:bodyPr>
          <a:lstStyle/>
          <a:p>
            <a:r>
              <a:rPr lang="en-US" dirty="0" smtClean="0"/>
              <a:t>Easy: </a:t>
            </a:r>
          </a:p>
          <a:p>
            <a:pPr algn="ctr">
              <a:buNone/>
            </a:pPr>
            <a:r>
              <a:rPr lang="en-US" dirty="0" err="1" smtClean="0"/>
              <a:t>itothrheeirinea</a:t>
            </a:r>
            <a:endParaRPr lang="en-US" dirty="0" smtClean="0"/>
          </a:p>
          <a:p>
            <a:pPr algn="ctr">
              <a:buNone/>
            </a:pPr>
            <a:endParaRPr lang="en-US" dirty="0" smtClean="0"/>
          </a:p>
          <a:p>
            <a:r>
              <a:rPr lang="en-US" dirty="0" smtClean="0"/>
              <a:t>Harder: </a:t>
            </a:r>
          </a:p>
          <a:p>
            <a:pPr algn="ctr">
              <a:buNone/>
            </a:pPr>
            <a:r>
              <a:rPr lang="en-US" dirty="0" err="1" smtClean="0"/>
              <a:t>mwrhooeasuantltdpdloerimoavapterlhrheet</a:t>
            </a:r>
            <a:endParaRPr lang="en-US" dirty="0" smtClean="0"/>
          </a:p>
          <a:p>
            <a:endParaRPr lang="en-US" dirty="0" smtClean="0"/>
          </a:p>
          <a:p>
            <a:r>
              <a:rPr lang="en-US" dirty="0" smtClean="0"/>
              <a:t>(Hint available on last page of handout)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MONOALPHABETIC SUBSTITUTIONS</a:t>
            </a:r>
            <a:endParaRPr lang="en-US" dirty="0"/>
          </a:p>
        </p:txBody>
      </p:sp>
      <p:sp>
        <p:nvSpPr>
          <p:cNvPr id="3" name="Content Placeholder 2"/>
          <p:cNvSpPr>
            <a:spLocks noGrp="1"/>
          </p:cNvSpPr>
          <p:nvPr>
            <p:ph idx="1"/>
          </p:nvPr>
        </p:nvSpPr>
        <p:spPr/>
        <p:txBody>
          <a:bodyPr/>
          <a:lstStyle/>
          <a:p>
            <a:pPr>
              <a:buNone/>
            </a:pPr>
            <a:r>
              <a:rPr lang="en-US" dirty="0" smtClean="0"/>
              <a:t>Each letter of the alphabet is replaced by a different letter</a:t>
            </a:r>
          </a:p>
          <a:p>
            <a:pPr>
              <a:buNone/>
            </a:pPr>
            <a:endParaRPr lang="en-US" dirty="0"/>
          </a:p>
        </p:txBody>
      </p:sp>
      <p:graphicFrame>
        <p:nvGraphicFramePr>
          <p:cNvPr id="4" name="Table 3"/>
          <p:cNvGraphicFramePr>
            <a:graphicFrameLocks noGrp="1"/>
          </p:cNvGraphicFramePr>
          <p:nvPr/>
        </p:nvGraphicFramePr>
        <p:xfrm>
          <a:off x="685800" y="2667000"/>
          <a:ext cx="7086600" cy="762000"/>
        </p:xfrm>
        <a:graphic>
          <a:graphicData uri="http://schemas.openxmlformats.org/drawingml/2006/table">
            <a:tbl>
              <a:tblPr firstRow="1" bandRow="1">
                <a:tableStyleId>{5C22544A-7EE6-4342-B048-85BDC9FD1C3A}</a:tableStyleId>
              </a:tblPr>
              <a:tblGrid>
                <a:gridCol w="272561"/>
                <a:gridCol w="258933"/>
                <a:gridCol w="28619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73"/>
              </a:tblGrid>
              <a:tr h="381000">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B</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C</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D</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E</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F</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G</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H</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I</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J</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K</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L</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M</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N</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O</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Q</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R</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S</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T</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U</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V</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W</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X</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Y</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r>
              <a:tr h="381000">
                <a:tc>
                  <a:txBody>
                    <a:bodyPr/>
                    <a:lstStyle/>
                    <a:p>
                      <a:r>
                        <a:rPr lang="en-US" dirty="0" smtClean="0">
                          <a:latin typeface="Courier New" pitchFamily="49" charset="0"/>
                          <a:cs typeface="Courier New" pitchFamily="49" charset="0"/>
                        </a:rPr>
                        <a:t>V</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W</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X</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Y</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B</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C</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D</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E</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F</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G</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H</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I</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J</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K</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L</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M</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N</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O</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Q</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R</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S</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T</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U</a:t>
                      </a:r>
                      <a:endParaRPr lang="en-US" dirty="0">
                        <a:latin typeface="Courier New" pitchFamily="49" charset="0"/>
                        <a:cs typeface="Courier New" pitchFamily="49" charset="0"/>
                      </a:endParaRPr>
                    </a:p>
                  </a:txBody>
                  <a:tcPr/>
                </a:tc>
              </a:tr>
            </a:tbl>
          </a:graphicData>
        </a:graphic>
      </p:graphicFrame>
      <p:sp>
        <p:nvSpPr>
          <p:cNvPr id="5" name="Right Brace 4"/>
          <p:cNvSpPr/>
          <p:nvPr/>
        </p:nvSpPr>
        <p:spPr>
          <a:xfrm rot="5400000">
            <a:off x="4686300" y="876300"/>
            <a:ext cx="457200" cy="5562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962400" y="3886200"/>
            <a:ext cx="1556836" cy="369332"/>
          </a:xfrm>
          <a:prstGeom prst="rect">
            <a:avLst/>
          </a:prstGeom>
          <a:noFill/>
        </p:spPr>
        <p:txBody>
          <a:bodyPr wrap="none" rtlCol="0">
            <a:spAutoFit/>
          </a:bodyPr>
          <a:lstStyle/>
          <a:p>
            <a:r>
              <a:rPr lang="en-US" dirty="0" smtClean="0"/>
              <a:t>SIMPLE SHIFT</a:t>
            </a:r>
            <a:endParaRPr lang="en-US" dirty="0"/>
          </a:p>
        </p:txBody>
      </p:sp>
      <p:graphicFrame>
        <p:nvGraphicFramePr>
          <p:cNvPr id="7" name="Table 6"/>
          <p:cNvGraphicFramePr>
            <a:graphicFrameLocks noGrp="1"/>
          </p:cNvGraphicFramePr>
          <p:nvPr/>
        </p:nvGraphicFramePr>
        <p:xfrm>
          <a:off x="685800" y="4583668"/>
          <a:ext cx="7086600" cy="762000"/>
        </p:xfrm>
        <a:graphic>
          <a:graphicData uri="http://schemas.openxmlformats.org/drawingml/2006/table">
            <a:tbl>
              <a:tblPr firstRow="1" bandRow="1">
                <a:tableStyleId>{5C22544A-7EE6-4342-B048-85BDC9FD1C3A}</a:tableStyleId>
              </a:tblPr>
              <a:tblGrid>
                <a:gridCol w="272561"/>
                <a:gridCol w="258933"/>
                <a:gridCol w="28619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61"/>
                <a:gridCol w="272573"/>
              </a:tblGrid>
              <a:tr h="381000">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B</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C</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D</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E</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F</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G</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H</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I</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J</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K</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L</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M</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N</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O</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Q</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R</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S</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T</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U</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V</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W</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X</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Y</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r>
              <a:tr h="381000">
                <a:tc>
                  <a:txBody>
                    <a:bodyPr/>
                    <a:lstStyle/>
                    <a:p>
                      <a:r>
                        <a:rPr lang="en-US" dirty="0" smtClean="0">
                          <a:latin typeface="Courier New" pitchFamily="49" charset="0"/>
                          <a:cs typeface="Courier New" pitchFamily="49" charset="0"/>
                        </a:rPr>
                        <a:t>H</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O</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B</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V</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I</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M</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E</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N</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T</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U</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D</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W</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J</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S</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X</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C</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Y</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K</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R</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G</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Q</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L</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F</a:t>
                      </a:r>
                      <a:endParaRPr lang="en-US" dirty="0">
                        <a:latin typeface="Courier New" pitchFamily="49" charset="0"/>
                        <a:cs typeface="Courier New" pitchFamily="49" charset="0"/>
                      </a:endParaRPr>
                    </a:p>
                  </a:txBody>
                  <a:tcPr/>
                </a:tc>
              </a:tr>
            </a:tbl>
          </a:graphicData>
        </a:graphic>
      </p:graphicFrame>
      <p:sp>
        <p:nvSpPr>
          <p:cNvPr id="9" name="TextBox 8"/>
          <p:cNvSpPr txBox="1"/>
          <p:nvPr/>
        </p:nvSpPr>
        <p:spPr>
          <a:xfrm>
            <a:off x="3733800" y="5562600"/>
            <a:ext cx="2540439" cy="369332"/>
          </a:xfrm>
          <a:prstGeom prst="rect">
            <a:avLst/>
          </a:prstGeom>
          <a:noFill/>
        </p:spPr>
        <p:txBody>
          <a:bodyPr wrap="none" rtlCol="0">
            <a:spAutoFit/>
          </a:bodyPr>
          <a:lstStyle/>
          <a:p>
            <a:r>
              <a:rPr lang="en-US" dirty="0" smtClean="0"/>
              <a:t>RANDOM PERMUTATION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Breaking </a:t>
            </a:r>
            <a:r>
              <a:rPr lang="en-US" dirty="0" err="1" smtClean="0"/>
              <a:t>monoalphabetic</a:t>
            </a:r>
            <a:r>
              <a:rPr lang="en-US" dirty="0" smtClean="0"/>
              <a:t> ciphers	</a:t>
            </a:r>
            <a:endParaRPr lang="en-US" dirty="0"/>
          </a:p>
        </p:txBody>
      </p:sp>
      <p:sp>
        <p:nvSpPr>
          <p:cNvPr id="3" name="Content Placeholder 2"/>
          <p:cNvSpPr>
            <a:spLocks noGrp="1"/>
          </p:cNvSpPr>
          <p:nvPr>
            <p:ph idx="1"/>
          </p:nvPr>
        </p:nvSpPr>
        <p:spPr/>
        <p:txBody>
          <a:bodyPr/>
          <a:lstStyle/>
          <a:p>
            <a:r>
              <a:rPr lang="en-US" dirty="0" smtClean="0"/>
              <a:t>Brute force</a:t>
            </a:r>
          </a:p>
          <a:p>
            <a:r>
              <a:rPr lang="en-US" dirty="0" smtClean="0"/>
              <a:t>Frequency Analysis</a:t>
            </a:r>
          </a:p>
          <a:p>
            <a:r>
              <a:rPr lang="en-US" dirty="0" smtClean="0"/>
              <a:t>Same plaintext is always replaced by the same </a:t>
            </a:r>
            <a:r>
              <a:rPr lang="en-US" dirty="0" err="1" smtClean="0"/>
              <a:t>ciphertext</a:t>
            </a:r>
            <a:endParaRPr lang="en-US" dirty="0" smtClean="0"/>
          </a:p>
          <a:p>
            <a:r>
              <a:rPr lang="en-US" dirty="0" smtClean="0"/>
              <a:t>Crib – a known word in the plaintext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Monoalphabetic</a:t>
            </a:r>
            <a:r>
              <a:rPr lang="en-US" dirty="0" smtClean="0"/>
              <a:t> - shift</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IWXHXHIDDTPHNNDJHWDJASCDIQTJHXCVPRDBEJITGIDHDAKT</a:t>
            </a:r>
          </a:p>
          <a:p>
            <a:pPr>
              <a:buNone/>
            </a:pPr>
            <a:endParaRPr lang="en-US" dirty="0" smtClean="0"/>
          </a:p>
          <a:p>
            <a:pPr>
              <a:buNone/>
            </a:pPr>
            <a:r>
              <a:rPr lang="en-US" dirty="0" smtClean="0">
                <a:hlinkClick r:id="rId2"/>
              </a:rPr>
              <a:t>http://25yearsofprogramming.com/fun/ciphers.htm</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Monoalphabetic</a:t>
            </a:r>
            <a:r>
              <a:rPr lang="en-US" dirty="0" smtClean="0"/>
              <a:t> substitution – spaces preserved</a:t>
            </a:r>
            <a:endParaRPr lang="en-US" dirty="0"/>
          </a:p>
        </p:txBody>
      </p:sp>
      <p:sp>
        <p:nvSpPr>
          <p:cNvPr id="3" name="Content Placeholder 2"/>
          <p:cNvSpPr>
            <a:spLocks noGrp="1"/>
          </p:cNvSpPr>
          <p:nvPr>
            <p:ph idx="1"/>
          </p:nvPr>
        </p:nvSpPr>
        <p:spPr>
          <a:xfrm>
            <a:off x="304800" y="1554162"/>
            <a:ext cx="8686800" cy="4770438"/>
          </a:xfrm>
        </p:spPr>
        <p:txBody>
          <a:bodyPr>
            <a:noAutofit/>
          </a:bodyPr>
          <a:lstStyle/>
          <a:p>
            <a:pPr>
              <a:buNone/>
            </a:pPr>
            <a:r>
              <a:rPr lang="en-US" sz="2000" dirty="0" smtClean="0"/>
              <a:t>MB  M  HKDO  SOOA  KSQO  NX  ROO  BLFNHOF,  MN  WKR  XAQC S OZKLRO  M  RNXXV  XA  NHO  RHXLQVOFR  XB  JMKANR</a:t>
            </a:r>
          </a:p>
          <a:p>
            <a:pPr>
              <a:buNone/>
            </a:pPr>
            <a:endParaRPr lang="en-US" sz="2000" dirty="0" smtClean="0"/>
          </a:p>
          <a:p>
            <a:pPr>
              <a:buNone/>
            </a:pPr>
            <a:r>
              <a:rPr lang="en-US" sz="2000" dirty="0" smtClean="0"/>
              <a:t>Frequency analysis: Most common letters: O, R, S, N, M</a:t>
            </a:r>
          </a:p>
          <a:p>
            <a:pPr>
              <a:buNone/>
            </a:pPr>
            <a:r>
              <a:rPr lang="en-US" sz="2000" dirty="0" smtClean="0"/>
              <a:t> </a:t>
            </a:r>
          </a:p>
          <a:p>
            <a:pPr>
              <a:buNone/>
            </a:pPr>
            <a:r>
              <a:rPr lang="en-US" sz="2000" dirty="0" smtClean="0"/>
              <a:t>Most common English letters: </a:t>
            </a:r>
            <a:r>
              <a:rPr lang="pt-BR" sz="2000" dirty="0" smtClean="0"/>
              <a:t>E T A O I N S H R D L U</a:t>
            </a:r>
          </a:p>
          <a:p>
            <a:pPr>
              <a:buNone/>
            </a:pPr>
            <a:r>
              <a:rPr lang="pt-BR" sz="2000" dirty="0" smtClean="0"/>
              <a:t>Single letter words: I , A </a:t>
            </a:r>
          </a:p>
          <a:p>
            <a:pPr>
              <a:buNone/>
            </a:pPr>
            <a:r>
              <a:rPr lang="en-US" sz="2000" dirty="0" smtClean="0"/>
              <a:t>Common two letter words: </a:t>
            </a:r>
            <a:r>
              <a:rPr lang="en-US" sz="2000" b="1" dirty="0" smtClean="0"/>
              <a:t>of, to, in, it, is, be, as, at, so, we, he, by, or, on, do, if, me, my, up, an, go, no, us, am</a:t>
            </a:r>
          </a:p>
          <a:p>
            <a:pPr>
              <a:buNone/>
            </a:pPr>
            <a:endParaRPr lang="en-US" sz="2000" b="1" dirty="0" smtClean="0"/>
          </a:p>
          <a:p>
            <a:pPr>
              <a:buNone/>
            </a:pPr>
            <a:r>
              <a:rPr lang="en-US" sz="2000" b="1" dirty="0" smtClean="0"/>
              <a:t>You try it (problem 5)</a:t>
            </a:r>
          </a:p>
          <a:p>
            <a:pPr>
              <a:buNone/>
            </a:pPr>
            <a:r>
              <a:rPr lang="en-US" sz="2000" dirty="0" smtClean="0">
                <a:hlinkClick r:id="rId2"/>
              </a:rPr>
              <a:t>http://cryptogram.org/solve_cipher.html</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Monoalphabetic</a:t>
            </a:r>
            <a:r>
              <a:rPr lang="en-US" dirty="0" smtClean="0"/>
              <a:t> substitution – SPACING NOT PRESERVED</a:t>
            </a:r>
            <a:endParaRPr lang="en-US" dirty="0"/>
          </a:p>
        </p:txBody>
      </p:sp>
      <p:sp>
        <p:nvSpPr>
          <p:cNvPr id="3" name="Content Placeholder 2"/>
          <p:cNvSpPr>
            <a:spLocks noGrp="1"/>
          </p:cNvSpPr>
          <p:nvPr>
            <p:ph idx="1"/>
          </p:nvPr>
        </p:nvSpPr>
        <p:spPr>
          <a:xfrm>
            <a:off x="304800" y="1554162"/>
            <a:ext cx="8610600" cy="4999038"/>
          </a:xfrm>
        </p:spPr>
        <p:txBody>
          <a:bodyPr>
            <a:normAutofit fontScale="70000" lnSpcReduction="20000"/>
          </a:bodyPr>
          <a:lstStyle/>
          <a:p>
            <a:pPr marL="0">
              <a:buNone/>
            </a:pPr>
            <a:r>
              <a:rPr lang="en-US" dirty="0" smtClean="0">
                <a:solidFill>
                  <a:srgbClr val="7030A0"/>
                </a:solidFill>
              </a:rPr>
              <a:t>RD</a:t>
            </a:r>
            <a:r>
              <a:rPr lang="en-US" dirty="0" smtClean="0"/>
              <a:t>WQSQV</a:t>
            </a:r>
            <a:r>
              <a:rPr lang="en-US" dirty="0" smtClean="0">
                <a:solidFill>
                  <a:srgbClr val="0070C0"/>
                </a:solidFill>
              </a:rPr>
              <a:t>DW</a:t>
            </a:r>
            <a:r>
              <a:rPr lang="en-US" dirty="0" smtClean="0"/>
              <a:t>PZCXNWZODCIKQWUWQVNSVYWPZIWN QWPW</a:t>
            </a:r>
            <a:r>
              <a:rPr lang="en-US" dirty="0" smtClean="0">
                <a:solidFill>
                  <a:srgbClr val="FF0000"/>
                </a:solidFill>
              </a:rPr>
              <a:t>NN</a:t>
            </a:r>
            <a:r>
              <a:rPr lang="en-US" dirty="0" smtClean="0"/>
              <a:t>KXJOZXZQWLWZLGWVZMSNNZGUWV</a:t>
            </a:r>
            <a:r>
              <a:rPr lang="en-US" dirty="0" smtClean="0">
                <a:solidFill>
                  <a:srgbClr val="0070C0"/>
                </a:solidFill>
              </a:rPr>
              <a:t>DW</a:t>
            </a:r>
            <a:r>
              <a:rPr lang="en-US" dirty="0" smtClean="0"/>
              <a:t> LZGSVSPKGYKQMN</a:t>
            </a:r>
            <a:r>
              <a:rPr lang="en-US" dirty="0" smtClean="0">
                <a:solidFill>
                  <a:srgbClr val="7030A0"/>
                </a:solidFill>
              </a:rPr>
              <a:t>RD</a:t>
            </a:r>
            <a:r>
              <a:rPr lang="en-US" dirty="0" smtClean="0"/>
              <a:t>SP</a:t>
            </a:r>
            <a:r>
              <a:rPr lang="en-US" dirty="0" smtClean="0">
                <a:solidFill>
                  <a:srgbClr val="FF0000"/>
                </a:solidFill>
              </a:rPr>
              <a:t>DD</a:t>
            </a:r>
            <a:r>
              <a:rPr lang="en-US" dirty="0" smtClean="0"/>
              <a:t>KUWPZQQWPVWMV</a:t>
            </a:r>
            <a:r>
              <a:rPr lang="en-US" dirty="0" smtClean="0">
                <a:solidFill>
                  <a:srgbClr val="0070C0"/>
                </a:solidFill>
              </a:rPr>
              <a:t>DW</a:t>
            </a:r>
            <a:r>
              <a:rPr lang="en-US" dirty="0" smtClean="0"/>
              <a:t>I RSVDKQZV</a:t>
            </a:r>
            <a:r>
              <a:rPr lang="en-US" dirty="0" smtClean="0">
                <a:solidFill>
                  <a:srgbClr val="0070C0"/>
                </a:solidFill>
              </a:rPr>
              <a:t>DW</a:t>
            </a:r>
            <a:r>
              <a:rPr lang="en-US" dirty="0" smtClean="0"/>
              <a:t>XKQMVZK</a:t>
            </a:r>
            <a:r>
              <a:rPr lang="en-US" dirty="0" smtClean="0">
                <a:solidFill>
                  <a:srgbClr val="FF0000"/>
                </a:solidFill>
              </a:rPr>
              <a:t>NN</a:t>
            </a:r>
            <a:r>
              <a:rPr lang="en-US" dirty="0" smtClean="0"/>
              <a:t>CIWKIZQBV</a:t>
            </a:r>
            <a:r>
              <a:rPr lang="en-US" dirty="0" smtClean="0">
                <a:solidFill>
                  <a:srgbClr val="0070C0"/>
                </a:solidFill>
              </a:rPr>
              <a:t>DW</a:t>
            </a:r>
            <a:r>
              <a:rPr lang="en-US" dirty="0" smtClean="0"/>
              <a:t>LZRWXNZO V</a:t>
            </a:r>
            <a:r>
              <a:rPr lang="en-US" dirty="0" smtClean="0">
                <a:solidFill>
                  <a:srgbClr val="0070C0"/>
                </a:solidFill>
              </a:rPr>
              <a:t>DW</a:t>
            </a:r>
            <a:r>
              <a:rPr lang="en-US" dirty="0" smtClean="0"/>
              <a:t>WKXVDV</a:t>
            </a:r>
            <a:r>
              <a:rPr lang="en-US" dirty="0" smtClean="0">
                <a:solidFill>
                  <a:srgbClr val="0070C0"/>
                </a:solidFill>
              </a:rPr>
              <a:t>DW</a:t>
            </a:r>
            <a:r>
              <a:rPr lang="en-US" dirty="0" smtClean="0"/>
              <a:t>NWLKXKVWKQMWACKGNVKVSZQVZ </a:t>
            </a:r>
            <a:r>
              <a:rPr lang="en-US" dirty="0" smtClean="0">
                <a:solidFill>
                  <a:srgbClr val="7030A0"/>
                </a:solidFill>
              </a:rPr>
              <a:t>RD</a:t>
            </a:r>
            <a:r>
              <a:rPr lang="en-US" dirty="0" smtClean="0"/>
              <a:t>SPDV</a:t>
            </a:r>
            <a:r>
              <a:rPr lang="en-US" dirty="0" smtClean="0">
                <a:solidFill>
                  <a:srgbClr val="0070C0"/>
                </a:solidFill>
              </a:rPr>
              <a:t>DW</a:t>
            </a:r>
            <a:r>
              <a:rPr lang="en-US" dirty="0" smtClean="0"/>
              <a:t>GKRNZOQKVCXWKQMZOQKVCXWNBZM WQVSVGWV</a:t>
            </a:r>
            <a:r>
              <a:rPr lang="en-US" dirty="0" smtClean="0">
                <a:solidFill>
                  <a:srgbClr val="0070C0"/>
                </a:solidFill>
              </a:rPr>
              <a:t>DW</a:t>
            </a:r>
            <a:r>
              <a:rPr lang="en-US" dirty="0" smtClean="0"/>
              <a:t>IKMWPWQVXWNLWPVVZV</a:t>
            </a:r>
            <a:r>
              <a:rPr lang="en-US" dirty="0" smtClean="0">
                <a:solidFill>
                  <a:srgbClr val="0070C0"/>
                </a:solidFill>
              </a:rPr>
              <a:t>DW</a:t>
            </a:r>
            <a:r>
              <a:rPr lang="en-US" dirty="0" smtClean="0"/>
              <a:t> ZLSQSZQNZOIKQFSQMXWACSXWNVDK</a:t>
            </a:r>
            <a:r>
              <a:rPr lang="en-US" dirty="0" smtClean="0">
                <a:solidFill>
                  <a:srgbClr val="FF0000"/>
                </a:solidFill>
              </a:rPr>
              <a:t>VV</a:t>
            </a:r>
            <a:r>
              <a:rPr lang="en-US" dirty="0" smtClean="0">
                <a:solidFill>
                  <a:srgbClr val="0070C0"/>
                </a:solidFill>
              </a:rPr>
              <a:t>DW</a:t>
            </a:r>
            <a:r>
              <a:rPr lang="en-US" dirty="0" smtClean="0"/>
              <a:t>JNDZCGM MWPGKXWV</a:t>
            </a:r>
            <a:r>
              <a:rPr lang="en-US" dirty="0" smtClean="0">
                <a:solidFill>
                  <a:srgbClr val="0070C0"/>
                </a:solidFill>
              </a:rPr>
              <a:t>DW</a:t>
            </a:r>
            <a:r>
              <a:rPr lang="en-US" dirty="0" smtClean="0"/>
              <a:t>PKCNWN</a:t>
            </a:r>
            <a:r>
              <a:rPr lang="en-US" dirty="0" smtClean="0">
                <a:solidFill>
                  <a:srgbClr val="7030A0"/>
                </a:solidFill>
              </a:rPr>
              <a:t>RD</a:t>
            </a:r>
            <a:r>
              <a:rPr lang="en-US" dirty="0" smtClean="0"/>
              <a:t>SPDSILWGV</a:t>
            </a:r>
            <a:r>
              <a:rPr lang="en-US" dirty="0" smtClean="0">
                <a:solidFill>
                  <a:srgbClr val="0070C0"/>
                </a:solidFill>
              </a:rPr>
              <a:t>DW</a:t>
            </a:r>
            <a:r>
              <a:rPr lang="en-US" dirty="0" smtClean="0"/>
              <a:t>IVZV</a:t>
            </a:r>
            <a:r>
              <a:rPr lang="en-US" dirty="0" smtClean="0">
                <a:solidFill>
                  <a:srgbClr val="0070C0"/>
                </a:solidFill>
              </a:rPr>
              <a:t>DW</a:t>
            </a:r>
            <a:r>
              <a:rPr lang="en-US" dirty="0" smtClean="0"/>
              <a:t>NWLKXKVSZQ </a:t>
            </a:r>
          </a:p>
          <a:p>
            <a:pPr marL="0">
              <a:buNone/>
            </a:pPr>
            <a:endParaRPr lang="en-US" dirty="0" smtClean="0"/>
          </a:p>
          <a:p>
            <a:pPr>
              <a:buNone/>
            </a:pPr>
            <a:r>
              <a:rPr lang="en-US" dirty="0" smtClean="0"/>
              <a:t>Frequency analysis of </a:t>
            </a:r>
            <a:r>
              <a:rPr lang="en-US" dirty="0" err="1" smtClean="0"/>
              <a:t>ciphertext</a:t>
            </a:r>
            <a:r>
              <a:rPr lang="en-US" dirty="0" smtClean="0"/>
              <a:t>: w: v :d : z : k : q : n : s : x : p : m : g : c :</a:t>
            </a:r>
            <a:r>
              <a:rPr lang="en-US" dirty="0" err="1" smtClean="0"/>
              <a:t>i</a:t>
            </a:r>
            <a:r>
              <a:rPr lang="en-US" dirty="0" smtClean="0"/>
              <a:t> : l : r : o : u : a : y : b : j : f : t : h : e </a:t>
            </a:r>
          </a:p>
          <a:p>
            <a:pPr>
              <a:buNone/>
            </a:pPr>
            <a:r>
              <a:rPr lang="en-US" dirty="0" smtClean="0"/>
              <a:t>Most common English letters: </a:t>
            </a:r>
            <a:r>
              <a:rPr lang="pt-BR" dirty="0" smtClean="0"/>
              <a:t>E T A O I N S H R D L U</a:t>
            </a:r>
            <a:endParaRPr lang="en-US" dirty="0" smtClean="0"/>
          </a:p>
          <a:p>
            <a:pPr>
              <a:buNone/>
            </a:pPr>
            <a:r>
              <a:rPr lang="en-US" dirty="0" smtClean="0"/>
              <a:t>Most common double letters: </a:t>
            </a:r>
            <a:r>
              <a:rPr lang="es-ES" dirty="0" smtClean="0"/>
              <a:t>SS, EE, TT, FF, LL, MM, OO </a:t>
            </a:r>
            <a:endParaRPr lang="en-US" dirty="0" smtClean="0"/>
          </a:p>
          <a:p>
            <a:pPr>
              <a:buNone/>
            </a:pPr>
            <a:r>
              <a:rPr lang="en-US" dirty="0" smtClean="0"/>
              <a:t>Most common digraphs: </a:t>
            </a:r>
            <a:r>
              <a:rPr lang="en-US" dirty="0" err="1" smtClean="0"/>
              <a:t>th</a:t>
            </a:r>
            <a:r>
              <a:rPr lang="en-US" dirty="0" smtClean="0"/>
              <a:t> </a:t>
            </a:r>
            <a:r>
              <a:rPr lang="en-US" dirty="0" err="1" smtClean="0"/>
              <a:t>er</a:t>
            </a:r>
            <a:r>
              <a:rPr lang="en-US" dirty="0" smtClean="0"/>
              <a:t> on an re he in </a:t>
            </a:r>
            <a:r>
              <a:rPr lang="en-US" dirty="0" err="1" smtClean="0"/>
              <a:t>ed</a:t>
            </a:r>
            <a:r>
              <a:rPr lang="en-US" dirty="0" smtClean="0"/>
              <a:t> </a:t>
            </a:r>
            <a:r>
              <a:rPr lang="en-US" dirty="0" err="1" smtClean="0"/>
              <a:t>nd</a:t>
            </a:r>
            <a:r>
              <a:rPr lang="en-US" dirty="0" smtClean="0"/>
              <a:t> ha at en </a:t>
            </a:r>
            <a:r>
              <a:rPr lang="en-US" dirty="0" err="1" smtClean="0"/>
              <a:t>es</a:t>
            </a:r>
            <a:r>
              <a:rPr lang="en-US" dirty="0" smtClean="0"/>
              <a:t> of or </a:t>
            </a:r>
            <a:r>
              <a:rPr lang="en-US" dirty="0" err="1" smtClean="0"/>
              <a:t>nt</a:t>
            </a:r>
            <a:r>
              <a:rPr lang="en-US" dirty="0" smtClean="0"/>
              <a:t> ea </a:t>
            </a:r>
            <a:r>
              <a:rPr lang="en-US" dirty="0" err="1" smtClean="0"/>
              <a:t>ti</a:t>
            </a:r>
            <a:r>
              <a:rPr lang="en-US" dirty="0" smtClean="0"/>
              <a:t> to it </a:t>
            </a:r>
            <a:r>
              <a:rPr lang="en-US" dirty="0" err="1" smtClean="0"/>
              <a:t>st</a:t>
            </a:r>
            <a:r>
              <a:rPr lang="en-US" dirty="0" smtClean="0"/>
              <a:t> </a:t>
            </a:r>
            <a:r>
              <a:rPr lang="en-US" dirty="0" err="1" smtClean="0"/>
              <a:t>io</a:t>
            </a:r>
            <a:r>
              <a:rPr lang="en-US" dirty="0" smtClean="0"/>
              <a:t> le is </a:t>
            </a:r>
            <a:r>
              <a:rPr lang="en-US" dirty="0" err="1" smtClean="0"/>
              <a:t>ou</a:t>
            </a:r>
            <a:r>
              <a:rPr lang="en-US" dirty="0" smtClean="0"/>
              <a:t> </a:t>
            </a:r>
            <a:r>
              <a:rPr lang="en-US" dirty="0" err="1" smtClean="0"/>
              <a:t>ar</a:t>
            </a:r>
            <a:r>
              <a:rPr lang="en-US" dirty="0" smtClean="0"/>
              <a:t> as de </a:t>
            </a:r>
            <a:r>
              <a:rPr lang="en-US" dirty="0" err="1" smtClean="0"/>
              <a:t>rt</a:t>
            </a:r>
            <a:r>
              <a:rPr lang="en-US" dirty="0" smtClean="0"/>
              <a:t> </a:t>
            </a:r>
            <a:r>
              <a:rPr lang="en-US" dirty="0" err="1" smtClean="0"/>
              <a:t>ve</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Crib – we know dissolve is a word</a:t>
            </a:r>
            <a:endParaRPr lang="en-US" dirty="0"/>
          </a:p>
        </p:txBody>
      </p:sp>
      <p:sp>
        <p:nvSpPr>
          <p:cNvPr id="3" name="Content Placeholder 2"/>
          <p:cNvSpPr>
            <a:spLocks noGrp="1"/>
          </p:cNvSpPr>
          <p:nvPr>
            <p:ph idx="1"/>
          </p:nvPr>
        </p:nvSpPr>
        <p:spPr>
          <a:xfrm>
            <a:off x="304800" y="1554162"/>
            <a:ext cx="8839200" cy="4999038"/>
          </a:xfrm>
        </p:spPr>
        <p:txBody>
          <a:bodyPr>
            <a:normAutofit fontScale="70000" lnSpcReduction="20000"/>
          </a:bodyPr>
          <a:lstStyle/>
          <a:p>
            <a:pPr marL="0">
              <a:buNone/>
            </a:pPr>
            <a:r>
              <a:rPr lang="en-US" dirty="0" smtClean="0"/>
              <a:t>R</a:t>
            </a:r>
            <a:r>
              <a:rPr lang="en-US" dirty="0" smtClean="0">
                <a:solidFill>
                  <a:srgbClr val="0070C0"/>
                </a:solidFill>
              </a:rPr>
              <a:t>DW</a:t>
            </a:r>
            <a:r>
              <a:rPr lang="en-US" dirty="0" smtClean="0"/>
              <a:t>QSQV</a:t>
            </a:r>
            <a:r>
              <a:rPr lang="en-US" dirty="0" smtClean="0">
                <a:solidFill>
                  <a:srgbClr val="0070C0"/>
                </a:solidFill>
              </a:rPr>
              <a:t>DW</a:t>
            </a:r>
            <a:r>
              <a:rPr lang="en-US" dirty="0" smtClean="0"/>
              <a:t>PZCXNWZODCIKQWUWQVNSVYWPZIWN QW</a:t>
            </a:r>
            <a:r>
              <a:rPr lang="en-US" dirty="0" smtClean="0">
                <a:solidFill>
                  <a:srgbClr val="FF0000"/>
                </a:solidFill>
              </a:rPr>
              <a:t>PWNNKXJO</a:t>
            </a:r>
            <a:r>
              <a:rPr lang="en-US" dirty="0" smtClean="0"/>
              <a:t>ZXZQWLWZLGWVZ</a:t>
            </a:r>
            <a:r>
              <a:rPr lang="en-US" dirty="0" smtClean="0">
                <a:solidFill>
                  <a:srgbClr val="FF0000"/>
                </a:solidFill>
              </a:rPr>
              <a:t>MSNNZGUW</a:t>
            </a:r>
            <a:r>
              <a:rPr lang="en-US" dirty="0" smtClean="0"/>
              <a:t>V</a:t>
            </a:r>
            <a:r>
              <a:rPr lang="en-US" dirty="0" smtClean="0">
                <a:solidFill>
                  <a:srgbClr val="0070C0"/>
                </a:solidFill>
              </a:rPr>
              <a:t>DW</a:t>
            </a:r>
            <a:r>
              <a:rPr lang="en-US" dirty="0" smtClean="0"/>
              <a:t> LZGSVSPKGYKQMNRD</a:t>
            </a:r>
            <a:r>
              <a:rPr lang="en-US" dirty="0" smtClean="0">
                <a:solidFill>
                  <a:srgbClr val="FF0000"/>
                </a:solidFill>
              </a:rPr>
              <a:t>SPDDKUW</a:t>
            </a:r>
            <a:r>
              <a:rPr lang="en-US" dirty="0" smtClean="0">
                <a:solidFill>
                  <a:srgbClr val="0070C0"/>
                </a:solidFill>
              </a:rPr>
              <a:t>P</a:t>
            </a:r>
            <a:r>
              <a:rPr lang="en-US" dirty="0" smtClean="0">
                <a:solidFill>
                  <a:srgbClr val="00B050"/>
                </a:solidFill>
              </a:rPr>
              <a:t>ZQQWPVW</a:t>
            </a:r>
            <a:r>
              <a:rPr lang="en-US" dirty="0" smtClean="0"/>
              <a:t>MV</a:t>
            </a:r>
            <a:r>
              <a:rPr lang="en-US" dirty="0" smtClean="0">
                <a:solidFill>
                  <a:srgbClr val="0070C0"/>
                </a:solidFill>
              </a:rPr>
              <a:t>DW</a:t>
            </a:r>
            <a:r>
              <a:rPr lang="en-US" dirty="0" smtClean="0"/>
              <a:t>I RSVDKQZV</a:t>
            </a:r>
            <a:r>
              <a:rPr lang="en-US" dirty="0" smtClean="0">
                <a:solidFill>
                  <a:srgbClr val="0070C0"/>
                </a:solidFill>
              </a:rPr>
              <a:t>DW</a:t>
            </a:r>
            <a:r>
              <a:rPr lang="en-US" dirty="0" smtClean="0"/>
              <a:t>XKQMV</a:t>
            </a:r>
            <a:r>
              <a:rPr lang="en-US" dirty="0" smtClean="0">
                <a:solidFill>
                  <a:srgbClr val="FF0000"/>
                </a:solidFill>
              </a:rPr>
              <a:t>ZKNNCIWK</a:t>
            </a:r>
            <a:r>
              <a:rPr lang="en-US" dirty="0" smtClean="0"/>
              <a:t>IZQBV</a:t>
            </a:r>
            <a:r>
              <a:rPr lang="en-US" dirty="0" smtClean="0">
                <a:solidFill>
                  <a:srgbClr val="0070C0"/>
                </a:solidFill>
              </a:rPr>
              <a:t>DW</a:t>
            </a:r>
            <a:r>
              <a:rPr lang="en-US" dirty="0" smtClean="0"/>
              <a:t>LZRWXNZO </a:t>
            </a:r>
            <a:r>
              <a:rPr lang="en-US" dirty="0" smtClean="0">
                <a:solidFill>
                  <a:srgbClr val="FF0000"/>
                </a:solidFill>
              </a:rPr>
              <a:t>V</a:t>
            </a:r>
            <a:r>
              <a:rPr lang="en-US" dirty="0" smtClean="0">
                <a:solidFill>
                  <a:srgbClr val="0070C0"/>
                </a:solidFill>
              </a:rPr>
              <a:t>DW</a:t>
            </a:r>
            <a:r>
              <a:rPr lang="en-US" dirty="0" smtClean="0">
                <a:solidFill>
                  <a:srgbClr val="FF0000"/>
                </a:solidFill>
              </a:rPr>
              <a:t>WKXVD</a:t>
            </a:r>
            <a:r>
              <a:rPr lang="en-US" dirty="0" smtClean="0"/>
              <a:t>V</a:t>
            </a:r>
            <a:r>
              <a:rPr lang="en-US" dirty="0" smtClean="0">
                <a:solidFill>
                  <a:srgbClr val="0070C0"/>
                </a:solidFill>
              </a:rPr>
              <a:t>DW</a:t>
            </a:r>
            <a:r>
              <a:rPr lang="en-US" dirty="0" smtClean="0"/>
              <a:t>NWLKXKVWKQMWACKGNVKVSZQVZ RDSPDV</a:t>
            </a:r>
            <a:r>
              <a:rPr lang="en-US" dirty="0" smtClean="0">
                <a:solidFill>
                  <a:srgbClr val="0070C0"/>
                </a:solidFill>
              </a:rPr>
              <a:t>DW</a:t>
            </a:r>
            <a:r>
              <a:rPr lang="en-US" dirty="0" smtClean="0"/>
              <a:t>GKRNZOQKVCXWKQMZOQKVCXWNBZM WQVSVGWV</a:t>
            </a:r>
            <a:r>
              <a:rPr lang="en-US" dirty="0" smtClean="0">
                <a:solidFill>
                  <a:srgbClr val="0070C0"/>
                </a:solidFill>
              </a:rPr>
              <a:t>DW</a:t>
            </a:r>
            <a:r>
              <a:rPr lang="en-US" dirty="0" smtClean="0"/>
              <a:t>IKMWPWQVXWNLWPVVZV</a:t>
            </a:r>
            <a:r>
              <a:rPr lang="en-US" dirty="0" smtClean="0">
                <a:solidFill>
                  <a:srgbClr val="0070C0"/>
                </a:solidFill>
              </a:rPr>
              <a:t>DW</a:t>
            </a:r>
            <a:r>
              <a:rPr lang="en-US" dirty="0" smtClean="0"/>
              <a:t> ZLSQSZQNZOIKQFSQMXWACSXWNVDKVV</a:t>
            </a:r>
            <a:r>
              <a:rPr lang="en-US" dirty="0" smtClean="0">
                <a:solidFill>
                  <a:srgbClr val="0070C0"/>
                </a:solidFill>
              </a:rPr>
              <a:t>DW</a:t>
            </a:r>
            <a:r>
              <a:rPr lang="en-US" dirty="0" smtClean="0"/>
              <a:t>JNDZCGM MWPGKXWV</a:t>
            </a:r>
            <a:r>
              <a:rPr lang="en-US" dirty="0" smtClean="0">
                <a:solidFill>
                  <a:srgbClr val="0070C0"/>
                </a:solidFill>
              </a:rPr>
              <a:t>DW</a:t>
            </a:r>
            <a:r>
              <a:rPr lang="en-US" dirty="0" smtClean="0"/>
              <a:t>PKCNWNRDSPDSILWGV</a:t>
            </a:r>
            <a:r>
              <a:rPr lang="en-US" dirty="0" smtClean="0">
                <a:solidFill>
                  <a:srgbClr val="0070C0"/>
                </a:solidFill>
              </a:rPr>
              <a:t>DW</a:t>
            </a:r>
            <a:r>
              <a:rPr lang="en-US" dirty="0" smtClean="0"/>
              <a:t>IVZV</a:t>
            </a:r>
            <a:r>
              <a:rPr lang="en-US" dirty="0" smtClean="0">
                <a:solidFill>
                  <a:srgbClr val="0070C0"/>
                </a:solidFill>
              </a:rPr>
              <a:t>DW</a:t>
            </a:r>
            <a:r>
              <a:rPr lang="en-US" dirty="0" smtClean="0"/>
              <a:t>NWLKXKVSZQ</a:t>
            </a:r>
          </a:p>
          <a:p>
            <a:pPr>
              <a:buNone/>
            </a:pPr>
            <a:r>
              <a:rPr lang="en-US" dirty="0" smtClean="0"/>
              <a:t>Frequency analysis of </a:t>
            </a:r>
            <a:r>
              <a:rPr lang="en-US" dirty="0" err="1" smtClean="0"/>
              <a:t>ciphertext</a:t>
            </a:r>
            <a:r>
              <a:rPr lang="en-US" dirty="0" smtClean="0"/>
              <a:t>: w: v :d : z : k : q : n : s : x : p : m : g : c :</a:t>
            </a:r>
            <a:r>
              <a:rPr lang="en-US" dirty="0" err="1" smtClean="0"/>
              <a:t>i</a:t>
            </a:r>
            <a:r>
              <a:rPr lang="en-US" dirty="0" smtClean="0"/>
              <a:t> : l : r : o : u : a : y : b : j : f : t : h : e </a:t>
            </a:r>
          </a:p>
          <a:p>
            <a:pPr>
              <a:buNone/>
            </a:pPr>
            <a:r>
              <a:rPr lang="en-US" dirty="0" smtClean="0"/>
              <a:t>Most common English letters: </a:t>
            </a:r>
            <a:r>
              <a:rPr lang="pt-BR" dirty="0" smtClean="0"/>
              <a:t>E T A O I N S H R D L U</a:t>
            </a:r>
            <a:endParaRPr lang="en-US" dirty="0" smtClean="0"/>
          </a:p>
          <a:p>
            <a:pPr>
              <a:buNone/>
            </a:pPr>
            <a:r>
              <a:rPr lang="en-US" dirty="0" smtClean="0"/>
              <a:t>Most common digraphs: </a:t>
            </a:r>
            <a:r>
              <a:rPr lang="en-US" dirty="0" err="1" smtClean="0"/>
              <a:t>th</a:t>
            </a:r>
            <a:r>
              <a:rPr lang="en-US" dirty="0" smtClean="0"/>
              <a:t> </a:t>
            </a:r>
            <a:r>
              <a:rPr lang="en-US" dirty="0" err="1" smtClean="0"/>
              <a:t>er</a:t>
            </a:r>
            <a:r>
              <a:rPr lang="en-US" dirty="0" smtClean="0"/>
              <a:t> on an re he in </a:t>
            </a:r>
            <a:r>
              <a:rPr lang="en-US" dirty="0" err="1" smtClean="0"/>
              <a:t>ed</a:t>
            </a:r>
            <a:r>
              <a:rPr lang="en-US" dirty="0" smtClean="0"/>
              <a:t> </a:t>
            </a:r>
            <a:r>
              <a:rPr lang="en-US" dirty="0" err="1" smtClean="0"/>
              <a:t>nd</a:t>
            </a:r>
            <a:r>
              <a:rPr lang="en-US" dirty="0" smtClean="0"/>
              <a:t> ha at en </a:t>
            </a:r>
            <a:r>
              <a:rPr lang="en-US" dirty="0" err="1" smtClean="0"/>
              <a:t>es</a:t>
            </a:r>
            <a:r>
              <a:rPr lang="en-US" dirty="0" smtClean="0"/>
              <a:t> of or </a:t>
            </a:r>
            <a:r>
              <a:rPr lang="en-US" dirty="0" err="1" smtClean="0"/>
              <a:t>nt</a:t>
            </a:r>
            <a:r>
              <a:rPr lang="en-US" dirty="0" smtClean="0"/>
              <a:t> ea </a:t>
            </a:r>
            <a:r>
              <a:rPr lang="en-US" dirty="0" err="1" smtClean="0"/>
              <a:t>ti</a:t>
            </a:r>
            <a:r>
              <a:rPr lang="en-US" dirty="0" smtClean="0"/>
              <a:t> to it </a:t>
            </a:r>
            <a:r>
              <a:rPr lang="en-US" dirty="0" err="1" smtClean="0"/>
              <a:t>st</a:t>
            </a:r>
            <a:r>
              <a:rPr lang="en-US" dirty="0" smtClean="0"/>
              <a:t> </a:t>
            </a:r>
            <a:r>
              <a:rPr lang="en-US" dirty="0" err="1" smtClean="0"/>
              <a:t>io</a:t>
            </a:r>
            <a:r>
              <a:rPr lang="en-US" dirty="0" smtClean="0"/>
              <a:t> le is </a:t>
            </a:r>
            <a:r>
              <a:rPr lang="en-US" dirty="0" err="1" smtClean="0"/>
              <a:t>ou</a:t>
            </a:r>
            <a:r>
              <a:rPr lang="en-US" dirty="0" smtClean="0"/>
              <a:t> </a:t>
            </a:r>
            <a:r>
              <a:rPr lang="en-US" dirty="0" err="1" smtClean="0"/>
              <a:t>ar</a:t>
            </a:r>
            <a:r>
              <a:rPr lang="en-US" dirty="0" smtClean="0"/>
              <a:t> as de </a:t>
            </a:r>
            <a:r>
              <a:rPr lang="en-US" dirty="0" err="1" smtClean="0"/>
              <a:t>rt</a:t>
            </a:r>
            <a:r>
              <a:rPr lang="en-US" dirty="0" smtClean="0"/>
              <a:t> </a:t>
            </a:r>
            <a:r>
              <a:rPr lang="en-US" dirty="0" err="1" smtClean="0"/>
              <a:t>ve</a:t>
            </a:r>
            <a:endParaRPr lang="en-US" dirty="0" smtClean="0"/>
          </a:p>
          <a:p>
            <a:pPr>
              <a:buNone/>
            </a:pPr>
            <a:endParaRPr lang="en-US" dirty="0" smtClean="0"/>
          </a:p>
          <a:p>
            <a:pPr>
              <a:buNone/>
            </a:pPr>
            <a:r>
              <a:rPr lang="en-US" dirty="0" smtClean="0">
                <a:hlinkClick r:id="rId3"/>
              </a:rPr>
              <a:t>http://cryptogram.org/solve_cipher.html</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Vigenere</a:t>
            </a:r>
            <a:endParaRPr lang="en-US" dirty="0"/>
          </a:p>
        </p:txBody>
      </p:sp>
      <p:pic>
        <p:nvPicPr>
          <p:cNvPr id="1026" name="Picture 2" descr="http://upload.wikimedia.org/wikipedia/commons/c/c7/Vigenere-square.png"/>
          <p:cNvPicPr>
            <a:picLocks noChangeAspect="1" noChangeArrowheads="1"/>
          </p:cNvPicPr>
          <p:nvPr/>
        </p:nvPicPr>
        <p:blipFill>
          <a:blip r:embed="rId2" cstate="print"/>
          <a:srcRect/>
          <a:stretch>
            <a:fillRect/>
          </a:stretch>
        </p:blipFill>
        <p:spPr bwMode="auto">
          <a:xfrm>
            <a:off x="381000" y="1219200"/>
            <a:ext cx="5452040" cy="5153025"/>
          </a:xfrm>
          <a:prstGeom prst="rect">
            <a:avLst/>
          </a:prstGeom>
          <a:noFill/>
        </p:spPr>
      </p:pic>
      <p:sp>
        <p:nvSpPr>
          <p:cNvPr id="5" name="TextBox 4"/>
          <p:cNvSpPr txBox="1"/>
          <p:nvPr/>
        </p:nvSpPr>
        <p:spPr>
          <a:xfrm>
            <a:off x="5943600" y="2438400"/>
            <a:ext cx="2504147" cy="1200329"/>
          </a:xfrm>
          <a:prstGeom prst="rect">
            <a:avLst/>
          </a:prstGeom>
          <a:noFill/>
        </p:spPr>
        <p:txBody>
          <a:bodyPr wrap="none" rtlCol="0">
            <a:spAutoFit/>
          </a:bodyPr>
          <a:lstStyle/>
          <a:p>
            <a:pPr lvl="0"/>
            <a:r>
              <a:rPr lang="en-US" dirty="0" smtClean="0"/>
              <a:t>     KEY:      K E Y K E Y E</a:t>
            </a:r>
          </a:p>
          <a:p>
            <a:r>
              <a:rPr lang="en-US" dirty="0" smtClean="0"/>
              <a:t>     </a:t>
            </a:r>
            <a:r>
              <a:rPr lang="en-US" u="sng" dirty="0" smtClean="0"/>
              <a:t>PLAIN:   T R Y T H I S</a:t>
            </a:r>
            <a:endParaRPr lang="en-US" dirty="0" smtClean="0"/>
          </a:p>
          <a:p>
            <a:endParaRPr lang="en-US" u="sng" dirty="0" smtClean="0">
              <a:latin typeface="Courier New" pitchFamily="49" charset="0"/>
              <a:cs typeface="Courier New" pitchFamily="49" charset="0"/>
            </a:endParaRPr>
          </a:p>
          <a:p>
            <a:endParaRPr lang="en-US" u="sng" dirty="0">
              <a:latin typeface="Courier New" pitchFamily="49" charset="0"/>
              <a:cs typeface="Courier New" pitchFamily="49" charset="0"/>
            </a:endParaRPr>
          </a:p>
        </p:txBody>
      </p:sp>
      <p:sp>
        <p:nvSpPr>
          <p:cNvPr id="7" name="TextBox 6"/>
          <p:cNvSpPr txBox="1"/>
          <p:nvPr/>
        </p:nvSpPr>
        <p:spPr>
          <a:xfrm>
            <a:off x="7010400" y="4191000"/>
            <a:ext cx="1447800" cy="369332"/>
          </a:xfrm>
          <a:prstGeom prst="rect">
            <a:avLst/>
          </a:prstGeom>
          <a:noFill/>
        </p:spPr>
        <p:txBody>
          <a:bodyPr wrap="square" rtlCol="0">
            <a:spAutoFit/>
          </a:bodyPr>
          <a:lstStyle/>
          <a:p>
            <a:r>
              <a:rPr lang="en-US" dirty="0" smtClean="0">
                <a:cs typeface="Courier New" pitchFamily="49" charset="0"/>
              </a:rPr>
              <a:t>D V W D G W</a:t>
            </a:r>
            <a:endParaRPr lang="en-US" dirty="0">
              <a:cs typeface="Courier New" pitchFamily="49" charset="0"/>
            </a:endParaRPr>
          </a:p>
        </p:txBody>
      </p:sp>
      <p:sp>
        <p:nvSpPr>
          <p:cNvPr id="9" name="Freeform 8"/>
          <p:cNvSpPr/>
          <p:nvPr/>
        </p:nvSpPr>
        <p:spPr>
          <a:xfrm>
            <a:off x="304800" y="3276600"/>
            <a:ext cx="457200" cy="304800"/>
          </a:xfrm>
          <a:custGeom>
            <a:avLst/>
            <a:gdLst>
              <a:gd name="connsiteX0" fmla="*/ 150965 w 201765"/>
              <a:gd name="connsiteY0" fmla="*/ 16933 h 220133"/>
              <a:gd name="connsiteX1" fmla="*/ 15498 w 201765"/>
              <a:gd name="connsiteY1" fmla="*/ 33866 h 220133"/>
              <a:gd name="connsiteX2" fmla="*/ 32431 w 201765"/>
              <a:gd name="connsiteY2" fmla="*/ 84666 h 220133"/>
              <a:gd name="connsiteX3" fmla="*/ 66298 w 201765"/>
              <a:gd name="connsiteY3" fmla="*/ 135466 h 220133"/>
              <a:gd name="connsiteX4" fmla="*/ 134031 w 201765"/>
              <a:gd name="connsiteY4" fmla="*/ 220133 h 220133"/>
              <a:gd name="connsiteX5" fmla="*/ 184831 w 201765"/>
              <a:gd name="connsiteY5" fmla="*/ 186266 h 220133"/>
              <a:gd name="connsiteX6" fmla="*/ 201765 w 201765"/>
              <a:gd name="connsiteY6" fmla="*/ 135466 h 220133"/>
              <a:gd name="connsiteX7" fmla="*/ 150965 w 201765"/>
              <a:gd name="connsiteY7" fmla="*/ 16933 h 22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765" h="220133">
                <a:moveTo>
                  <a:pt x="150965" y="16933"/>
                </a:moveTo>
                <a:cubicBezTo>
                  <a:pt x="119921" y="0"/>
                  <a:pt x="55009" y="11288"/>
                  <a:pt x="15498" y="33866"/>
                </a:cubicBezTo>
                <a:cubicBezTo>
                  <a:pt x="0" y="42722"/>
                  <a:pt x="24449" y="68701"/>
                  <a:pt x="32431" y="84666"/>
                </a:cubicBezTo>
                <a:cubicBezTo>
                  <a:pt x="41532" y="102869"/>
                  <a:pt x="55009" y="118533"/>
                  <a:pt x="66298" y="135466"/>
                </a:cubicBezTo>
                <a:cubicBezTo>
                  <a:pt x="76871" y="167186"/>
                  <a:pt x="82969" y="220133"/>
                  <a:pt x="134031" y="220133"/>
                </a:cubicBezTo>
                <a:cubicBezTo>
                  <a:pt x="154382" y="220133"/>
                  <a:pt x="167898" y="197555"/>
                  <a:pt x="184831" y="186266"/>
                </a:cubicBezTo>
                <a:cubicBezTo>
                  <a:pt x="190476" y="169333"/>
                  <a:pt x="201765" y="153315"/>
                  <a:pt x="201765" y="135466"/>
                </a:cubicBezTo>
                <a:cubicBezTo>
                  <a:pt x="201765" y="91504"/>
                  <a:pt x="182009" y="33866"/>
                  <a:pt x="150965" y="1693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300409" y="1151467"/>
            <a:ext cx="421810" cy="380969"/>
          </a:xfrm>
          <a:custGeom>
            <a:avLst/>
            <a:gdLst>
              <a:gd name="connsiteX0" fmla="*/ 254658 w 421810"/>
              <a:gd name="connsiteY0" fmla="*/ 16933 h 380969"/>
              <a:gd name="connsiteX1" fmla="*/ 203858 w 421810"/>
              <a:gd name="connsiteY1" fmla="*/ 0 h 380969"/>
              <a:gd name="connsiteX2" fmla="*/ 34524 w 421810"/>
              <a:gd name="connsiteY2" fmla="*/ 33866 h 380969"/>
              <a:gd name="connsiteX3" fmla="*/ 34524 w 421810"/>
              <a:gd name="connsiteY3" fmla="*/ 270933 h 380969"/>
              <a:gd name="connsiteX4" fmla="*/ 51458 w 421810"/>
              <a:gd name="connsiteY4" fmla="*/ 321733 h 380969"/>
              <a:gd name="connsiteX5" fmla="*/ 153058 w 421810"/>
              <a:gd name="connsiteY5" fmla="*/ 372533 h 380969"/>
              <a:gd name="connsiteX6" fmla="*/ 373191 w 421810"/>
              <a:gd name="connsiteY6" fmla="*/ 321733 h 380969"/>
              <a:gd name="connsiteX7" fmla="*/ 407058 w 421810"/>
              <a:gd name="connsiteY7" fmla="*/ 220133 h 380969"/>
              <a:gd name="connsiteX8" fmla="*/ 339324 w 421810"/>
              <a:gd name="connsiteY8" fmla="*/ 135466 h 380969"/>
              <a:gd name="connsiteX9" fmla="*/ 271591 w 421810"/>
              <a:gd name="connsiteY9" fmla="*/ 33866 h 380969"/>
              <a:gd name="connsiteX10" fmla="*/ 254658 w 421810"/>
              <a:gd name="connsiteY10" fmla="*/ 16933 h 38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810" h="380969">
                <a:moveTo>
                  <a:pt x="254658" y="16933"/>
                </a:moveTo>
                <a:cubicBezTo>
                  <a:pt x="243369" y="11289"/>
                  <a:pt x="221707" y="0"/>
                  <a:pt x="203858" y="0"/>
                </a:cubicBezTo>
                <a:cubicBezTo>
                  <a:pt x="162340" y="0"/>
                  <a:pt x="79280" y="22677"/>
                  <a:pt x="34524" y="33866"/>
                </a:cubicBezTo>
                <a:cubicBezTo>
                  <a:pt x="0" y="137439"/>
                  <a:pt x="8555" y="89151"/>
                  <a:pt x="34524" y="270933"/>
                </a:cubicBezTo>
                <a:cubicBezTo>
                  <a:pt x="37048" y="288603"/>
                  <a:pt x="40308" y="307795"/>
                  <a:pt x="51458" y="321733"/>
                </a:cubicBezTo>
                <a:cubicBezTo>
                  <a:pt x="75332" y="351576"/>
                  <a:pt x="119592" y="361378"/>
                  <a:pt x="153058" y="372533"/>
                </a:cubicBezTo>
                <a:cubicBezTo>
                  <a:pt x="172681" y="370571"/>
                  <a:pt x="336169" y="380969"/>
                  <a:pt x="373191" y="321733"/>
                </a:cubicBezTo>
                <a:cubicBezTo>
                  <a:pt x="392111" y="291461"/>
                  <a:pt x="407058" y="220133"/>
                  <a:pt x="407058" y="220133"/>
                </a:cubicBezTo>
                <a:cubicBezTo>
                  <a:pt x="368923" y="105732"/>
                  <a:pt x="421810" y="229737"/>
                  <a:pt x="339324" y="135466"/>
                </a:cubicBezTo>
                <a:cubicBezTo>
                  <a:pt x="312521" y="104834"/>
                  <a:pt x="294169" y="67733"/>
                  <a:pt x="271591" y="33866"/>
                </a:cubicBezTo>
                <a:cubicBezTo>
                  <a:pt x="267163" y="27224"/>
                  <a:pt x="265947" y="22577"/>
                  <a:pt x="254658" y="1693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9" idx="6"/>
          </p:cNvCxnSpPr>
          <p:nvPr/>
        </p:nvCxnSpPr>
        <p:spPr>
          <a:xfrm flipV="1">
            <a:off x="762000" y="3352800"/>
            <a:ext cx="3505200" cy="111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4314199" y="3208787"/>
            <a:ext cx="436086" cy="433281"/>
          </a:xfrm>
          <a:custGeom>
            <a:avLst/>
            <a:gdLst>
              <a:gd name="connsiteX0" fmla="*/ 410201 w 436086"/>
              <a:gd name="connsiteY0" fmla="*/ 127080 h 433281"/>
              <a:gd name="connsiteX1" fmla="*/ 359401 w 436086"/>
              <a:gd name="connsiteY1" fmla="*/ 110146 h 433281"/>
              <a:gd name="connsiteX2" fmla="*/ 257801 w 436086"/>
              <a:gd name="connsiteY2" fmla="*/ 42413 h 433281"/>
              <a:gd name="connsiteX3" fmla="*/ 207001 w 436086"/>
              <a:gd name="connsiteY3" fmla="*/ 25480 h 433281"/>
              <a:gd name="connsiteX4" fmla="*/ 71534 w 436086"/>
              <a:gd name="connsiteY4" fmla="*/ 42413 h 433281"/>
              <a:gd name="connsiteX5" fmla="*/ 156201 w 436086"/>
              <a:gd name="connsiteY5" fmla="*/ 398013 h 433281"/>
              <a:gd name="connsiteX6" fmla="*/ 207001 w 436086"/>
              <a:gd name="connsiteY6" fmla="*/ 431880 h 433281"/>
              <a:gd name="connsiteX7" fmla="*/ 393268 w 436086"/>
              <a:gd name="connsiteY7" fmla="*/ 414946 h 433281"/>
              <a:gd name="connsiteX8" fmla="*/ 427134 w 436086"/>
              <a:gd name="connsiteY8" fmla="*/ 364146 h 433281"/>
              <a:gd name="connsiteX9" fmla="*/ 410201 w 436086"/>
              <a:gd name="connsiteY9" fmla="*/ 127080 h 43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086" h="433281">
                <a:moveTo>
                  <a:pt x="410201" y="127080"/>
                </a:moveTo>
                <a:cubicBezTo>
                  <a:pt x="398912" y="84747"/>
                  <a:pt x="375004" y="118814"/>
                  <a:pt x="359401" y="110146"/>
                </a:cubicBezTo>
                <a:cubicBezTo>
                  <a:pt x="323821" y="90379"/>
                  <a:pt x="296415" y="55284"/>
                  <a:pt x="257801" y="42413"/>
                </a:cubicBezTo>
                <a:lnTo>
                  <a:pt x="207001" y="25480"/>
                </a:lnTo>
                <a:cubicBezTo>
                  <a:pt x="161845" y="31124"/>
                  <a:pt x="88028" y="0"/>
                  <a:pt x="71534" y="42413"/>
                </a:cubicBezTo>
                <a:cubicBezTo>
                  <a:pt x="0" y="226359"/>
                  <a:pt x="50510" y="307420"/>
                  <a:pt x="156201" y="398013"/>
                </a:cubicBezTo>
                <a:cubicBezTo>
                  <a:pt x="171653" y="411258"/>
                  <a:pt x="190068" y="420591"/>
                  <a:pt x="207001" y="431880"/>
                </a:cubicBezTo>
                <a:cubicBezTo>
                  <a:pt x="269090" y="426235"/>
                  <a:pt x="333680" y="433281"/>
                  <a:pt x="393268" y="414946"/>
                </a:cubicBezTo>
                <a:cubicBezTo>
                  <a:pt x="412719" y="408961"/>
                  <a:pt x="424444" y="384319"/>
                  <a:pt x="427134" y="364146"/>
                </a:cubicBezTo>
                <a:cubicBezTo>
                  <a:pt x="436086" y="297007"/>
                  <a:pt x="421490" y="169413"/>
                  <a:pt x="410201" y="12708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027333" y="2503016"/>
            <a:ext cx="355600" cy="240184"/>
          </a:xfrm>
          <a:custGeom>
            <a:avLst/>
            <a:gdLst>
              <a:gd name="connsiteX0" fmla="*/ 321734 w 355600"/>
              <a:gd name="connsiteY0" fmla="*/ 36984 h 240184"/>
              <a:gd name="connsiteX1" fmla="*/ 16934 w 355600"/>
              <a:gd name="connsiteY1" fmla="*/ 36984 h 240184"/>
              <a:gd name="connsiteX2" fmla="*/ 0 w 355600"/>
              <a:gd name="connsiteY2" fmla="*/ 87784 h 240184"/>
              <a:gd name="connsiteX3" fmla="*/ 50800 w 355600"/>
              <a:gd name="connsiteY3" fmla="*/ 189384 h 240184"/>
              <a:gd name="connsiteX4" fmla="*/ 101600 w 355600"/>
              <a:gd name="connsiteY4" fmla="*/ 223251 h 240184"/>
              <a:gd name="connsiteX5" fmla="*/ 152400 w 355600"/>
              <a:gd name="connsiteY5" fmla="*/ 240184 h 240184"/>
              <a:gd name="connsiteX6" fmla="*/ 321734 w 355600"/>
              <a:gd name="connsiteY6" fmla="*/ 223251 h 240184"/>
              <a:gd name="connsiteX7" fmla="*/ 355600 w 355600"/>
              <a:gd name="connsiteY7" fmla="*/ 121651 h 240184"/>
              <a:gd name="connsiteX8" fmla="*/ 338667 w 355600"/>
              <a:gd name="connsiteY8" fmla="*/ 70851 h 240184"/>
              <a:gd name="connsiteX9" fmla="*/ 287867 w 355600"/>
              <a:gd name="connsiteY9" fmla="*/ 36984 h 240184"/>
              <a:gd name="connsiteX10" fmla="*/ 270934 w 355600"/>
              <a:gd name="connsiteY10" fmla="*/ 20051 h 24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00" h="240184">
                <a:moveTo>
                  <a:pt x="321734" y="36984"/>
                </a:moveTo>
                <a:cubicBezTo>
                  <a:pt x="215144" y="21757"/>
                  <a:pt x="127885" y="0"/>
                  <a:pt x="16934" y="36984"/>
                </a:cubicBezTo>
                <a:cubicBezTo>
                  <a:pt x="1" y="42628"/>
                  <a:pt x="5645" y="70851"/>
                  <a:pt x="0" y="87784"/>
                </a:cubicBezTo>
                <a:cubicBezTo>
                  <a:pt x="13772" y="129099"/>
                  <a:pt x="17976" y="156560"/>
                  <a:pt x="50800" y="189384"/>
                </a:cubicBezTo>
                <a:cubicBezTo>
                  <a:pt x="65191" y="203775"/>
                  <a:pt x="83397" y="214150"/>
                  <a:pt x="101600" y="223251"/>
                </a:cubicBezTo>
                <a:cubicBezTo>
                  <a:pt x="117565" y="231233"/>
                  <a:pt x="135467" y="234540"/>
                  <a:pt x="152400" y="240184"/>
                </a:cubicBezTo>
                <a:lnTo>
                  <a:pt x="321734" y="223251"/>
                </a:lnTo>
                <a:cubicBezTo>
                  <a:pt x="352570" y="205264"/>
                  <a:pt x="355600" y="121651"/>
                  <a:pt x="355600" y="121651"/>
                </a:cubicBezTo>
                <a:cubicBezTo>
                  <a:pt x="349956" y="104718"/>
                  <a:pt x="349817" y="84789"/>
                  <a:pt x="338667" y="70851"/>
                </a:cubicBezTo>
                <a:cubicBezTo>
                  <a:pt x="325954" y="54959"/>
                  <a:pt x="304148" y="49195"/>
                  <a:pt x="287867" y="36984"/>
                </a:cubicBezTo>
                <a:cubicBezTo>
                  <a:pt x="281481" y="32195"/>
                  <a:pt x="276578" y="25695"/>
                  <a:pt x="270934" y="20051"/>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010400" y="2743200"/>
            <a:ext cx="349956" cy="355600"/>
          </a:xfrm>
          <a:custGeom>
            <a:avLst/>
            <a:gdLst>
              <a:gd name="connsiteX0" fmla="*/ 394141 w 405430"/>
              <a:gd name="connsiteY0" fmla="*/ 135466 h 423333"/>
              <a:gd name="connsiteX1" fmla="*/ 275607 w 405430"/>
              <a:gd name="connsiteY1" fmla="*/ 50800 h 423333"/>
              <a:gd name="connsiteX2" fmla="*/ 174007 w 405430"/>
              <a:gd name="connsiteY2" fmla="*/ 0 h 423333"/>
              <a:gd name="connsiteX3" fmla="*/ 38541 w 405430"/>
              <a:gd name="connsiteY3" fmla="*/ 16933 h 423333"/>
              <a:gd name="connsiteX4" fmla="*/ 4674 w 405430"/>
              <a:gd name="connsiteY4" fmla="*/ 67733 h 423333"/>
              <a:gd name="connsiteX5" fmla="*/ 55474 w 405430"/>
              <a:gd name="connsiteY5" fmla="*/ 169333 h 423333"/>
              <a:gd name="connsiteX6" fmla="*/ 72407 w 405430"/>
              <a:gd name="connsiteY6" fmla="*/ 220133 h 423333"/>
              <a:gd name="connsiteX7" fmla="*/ 89341 w 405430"/>
              <a:gd name="connsiteY7" fmla="*/ 287866 h 423333"/>
              <a:gd name="connsiteX8" fmla="*/ 207874 w 405430"/>
              <a:gd name="connsiteY8" fmla="*/ 423333 h 423333"/>
              <a:gd name="connsiteX9" fmla="*/ 309474 w 405430"/>
              <a:gd name="connsiteY9" fmla="*/ 406400 h 423333"/>
              <a:gd name="connsiteX10" fmla="*/ 343341 w 405430"/>
              <a:gd name="connsiteY10" fmla="*/ 355600 h 423333"/>
              <a:gd name="connsiteX11" fmla="*/ 394141 w 405430"/>
              <a:gd name="connsiteY11" fmla="*/ 135466 h 42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430" h="423333">
                <a:moveTo>
                  <a:pt x="394141" y="135466"/>
                </a:moveTo>
                <a:cubicBezTo>
                  <a:pt x="382852" y="84666"/>
                  <a:pt x="377876" y="138459"/>
                  <a:pt x="275607" y="50800"/>
                </a:cubicBezTo>
                <a:cubicBezTo>
                  <a:pt x="233827" y="14989"/>
                  <a:pt x="223177" y="16390"/>
                  <a:pt x="174007" y="0"/>
                </a:cubicBezTo>
                <a:cubicBezTo>
                  <a:pt x="128852" y="5644"/>
                  <a:pt x="80793" y="32"/>
                  <a:pt x="38541" y="16933"/>
                </a:cubicBezTo>
                <a:cubicBezTo>
                  <a:pt x="19645" y="24491"/>
                  <a:pt x="8020" y="47659"/>
                  <a:pt x="4674" y="67733"/>
                </a:cubicBezTo>
                <a:cubicBezTo>
                  <a:pt x="0" y="95776"/>
                  <a:pt x="43680" y="151642"/>
                  <a:pt x="55474" y="169333"/>
                </a:cubicBezTo>
                <a:cubicBezTo>
                  <a:pt x="61118" y="186266"/>
                  <a:pt x="67503" y="202971"/>
                  <a:pt x="72407" y="220133"/>
                </a:cubicBezTo>
                <a:cubicBezTo>
                  <a:pt x="78801" y="242510"/>
                  <a:pt x="78933" y="267050"/>
                  <a:pt x="89341" y="287866"/>
                </a:cubicBezTo>
                <a:cubicBezTo>
                  <a:pt x="138730" y="386644"/>
                  <a:pt x="138024" y="376766"/>
                  <a:pt x="207874" y="423333"/>
                </a:cubicBezTo>
                <a:cubicBezTo>
                  <a:pt x="241741" y="417689"/>
                  <a:pt x="278765" y="421754"/>
                  <a:pt x="309474" y="406400"/>
                </a:cubicBezTo>
                <a:cubicBezTo>
                  <a:pt x="327677" y="397299"/>
                  <a:pt x="335324" y="374306"/>
                  <a:pt x="343341" y="355600"/>
                </a:cubicBezTo>
                <a:cubicBezTo>
                  <a:pt x="369857" y="293730"/>
                  <a:pt x="405430" y="186266"/>
                  <a:pt x="394141" y="13546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086600" y="3124200"/>
            <a:ext cx="333746" cy="369332"/>
          </a:xfrm>
          <a:prstGeom prst="rect">
            <a:avLst/>
          </a:prstGeom>
          <a:noFill/>
        </p:spPr>
        <p:txBody>
          <a:bodyPr wrap="none" rtlCol="0">
            <a:spAutoFit/>
          </a:bodyPr>
          <a:lstStyle/>
          <a:p>
            <a:r>
              <a:rPr lang="en-US" dirty="0" smtClean="0"/>
              <a:t>D</a:t>
            </a:r>
            <a:endParaRPr lang="en-US" dirty="0"/>
          </a:p>
        </p:txBody>
      </p:sp>
      <p:cxnSp>
        <p:nvCxnSpPr>
          <p:cNvPr id="20" name="Straight Connector 19"/>
          <p:cNvCxnSpPr/>
          <p:nvPr/>
        </p:nvCxnSpPr>
        <p:spPr>
          <a:xfrm>
            <a:off x="4495800" y="1371600"/>
            <a:ext cx="0" cy="175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77000" y="4953000"/>
            <a:ext cx="1828800" cy="646331"/>
          </a:xfrm>
          <a:prstGeom prst="rect">
            <a:avLst/>
          </a:prstGeom>
          <a:noFill/>
        </p:spPr>
        <p:txBody>
          <a:bodyPr wrap="square" rtlCol="0">
            <a:spAutoFit/>
          </a:bodyPr>
          <a:lstStyle/>
          <a:p>
            <a:r>
              <a:rPr lang="en-US" dirty="0" smtClean="0"/>
              <a:t>Finish encrypting (problem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5" grpId="0" animBg="1"/>
      <p:bldP spid="16" grpId="0" animBg="1"/>
      <p:bldP spid="17" grpId="0" animBg="1"/>
      <p:bldP spid="18"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Vigenere</a:t>
            </a:r>
            <a:r>
              <a:rPr lang="en-US" dirty="0" smtClean="0"/>
              <a:t> - decrypt</a:t>
            </a:r>
            <a:endParaRPr lang="en-US" dirty="0"/>
          </a:p>
        </p:txBody>
      </p:sp>
      <p:pic>
        <p:nvPicPr>
          <p:cNvPr id="1026" name="Picture 2" descr="http://upload.wikimedia.org/wikipedia/commons/c/c7/Vigenere-square.png"/>
          <p:cNvPicPr>
            <a:picLocks noChangeAspect="1" noChangeArrowheads="1"/>
          </p:cNvPicPr>
          <p:nvPr/>
        </p:nvPicPr>
        <p:blipFill>
          <a:blip r:embed="rId2" cstate="print"/>
          <a:srcRect/>
          <a:stretch>
            <a:fillRect/>
          </a:stretch>
        </p:blipFill>
        <p:spPr bwMode="auto">
          <a:xfrm>
            <a:off x="381000" y="1219200"/>
            <a:ext cx="5452040" cy="5153025"/>
          </a:xfrm>
          <a:prstGeom prst="rect">
            <a:avLst/>
          </a:prstGeom>
          <a:noFill/>
        </p:spPr>
      </p:pic>
      <p:sp>
        <p:nvSpPr>
          <p:cNvPr id="5" name="TextBox 4"/>
          <p:cNvSpPr txBox="1"/>
          <p:nvPr/>
        </p:nvSpPr>
        <p:spPr>
          <a:xfrm>
            <a:off x="6019800" y="2133600"/>
            <a:ext cx="2514600" cy="1219200"/>
          </a:xfrm>
          <a:prstGeom prst="rect">
            <a:avLst/>
          </a:prstGeom>
          <a:noFill/>
        </p:spPr>
        <p:txBody>
          <a:bodyPr wrap="square" rtlCol="0">
            <a:spAutoFit/>
          </a:bodyPr>
          <a:lstStyle/>
          <a:p>
            <a:pPr lvl="0"/>
            <a:r>
              <a:rPr lang="en-US" dirty="0" smtClean="0"/>
              <a:t>     KEY:            K  E Y </a:t>
            </a:r>
          </a:p>
          <a:p>
            <a:r>
              <a:rPr lang="en-US" dirty="0" smtClean="0"/>
              <a:t>     </a:t>
            </a:r>
          </a:p>
          <a:p>
            <a:r>
              <a:rPr lang="en-US" u="sng" dirty="0" err="1" smtClean="0">
                <a:latin typeface="Courier New" pitchFamily="49" charset="0"/>
                <a:cs typeface="Courier New" pitchFamily="49" charset="0"/>
              </a:rPr>
              <a:t>Cipherext</a:t>
            </a:r>
            <a:r>
              <a:rPr lang="en-US" u="sng" dirty="0" smtClean="0">
                <a:latin typeface="Courier New" pitchFamily="49" charset="0"/>
                <a:cs typeface="Courier New" pitchFamily="49" charset="0"/>
              </a:rPr>
              <a:t>  D A M</a:t>
            </a:r>
          </a:p>
          <a:p>
            <a:endParaRPr lang="en-US" u="sng" dirty="0">
              <a:latin typeface="Courier New" pitchFamily="49" charset="0"/>
              <a:cs typeface="Courier New" pitchFamily="49" charset="0"/>
            </a:endParaRPr>
          </a:p>
        </p:txBody>
      </p:sp>
      <p:sp>
        <p:nvSpPr>
          <p:cNvPr id="19" name="Freeform 18"/>
          <p:cNvSpPr/>
          <p:nvPr/>
        </p:nvSpPr>
        <p:spPr>
          <a:xfrm>
            <a:off x="336598" y="3250702"/>
            <a:ext cx="323802" cy="425832"/>
          </a:xfrm>
          <a:custGeom>
            <a:avLst/>
            <a:gdLst>
              <a:gd name="connsiteX0" fmla="*/ 273002 w 323802"/>
              <a:gd name="connsiteY0" fmla="*/ 68231 h 425832"/>
              <a:gd name="connsiteX1" fmla="*/ 52869 w 323802"/>
              <a:gd name="connsiteY1" fmla="*/ 51298 h 425832"/>
              <a:gd name="connsiteX2" fmla="*/ 35935 w 323802"/>
              <a:gd name="connsiteY2" fmla="*/ 102098 h 425832"/>
              <a:gd name="connsiteX3" fmla="*/ 52869 w 323802"/>
              <a:gd name="connsiteY3" fmla="*/ 288365 h 425832"/>
              <a:gd name="connsiteX4" fmla="*/ 323802 w 323802"/>
              <a:gd name="connsiteY4" fmla="*/ 220631 h 425832"/>
              <a:gd name="connsiteX5" fmla="*/ 273002 w 323802"/>
              <a:gd name="connsiteY5" fmla="*/ 68231 h 42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02" h="425832">
                <a:moveTo>
                  <a:pt x="273002" y="68231"/>
                </a:moveTo>
                <a:cubicBezTo>
                  <a:pt x="192407" y="14502"/>
                  <a:pt x="193941" y="0"/>
                  <a:pt x="52869" y="51298"/>
                </a:cubicBezTo>
                <a:cubicBezTo>
                  <a:pt x="36094" y="57398"/>
                  <a:pt x="41580" y="85165"/>
                  <a:pt x="35935" y="102098"/>
                </a:cubicBezTo>
                <a:cubicBezTo>
                  <a:pt x="41580" y="164187"/>
                  <a:pt x="0" y="255322"/>
                  <a:pt x="52869" y="288365"/>
                </a:cubicBezTo>
                <a:cubicBezTo>
                  <a:pt x="272817" y="425832"/>
                  <a:pt x="290945" y="319203"/>
                  <a:pt x="323802" y="220631"/>
                </a:cubicBezTo>
                <a:lnTo>
                  <a:pt x="273002" y="68231"/>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391400" y="2133600"/>
            <a:ext cx="457148" cy="386255"/>
          </a:xfrm>
          <a:custGeom>
            <a:avLst/>
            <a:gdLst>
              <a:gd name="connsiteX0" fmla="*/ 414656 w 457148"/>
              <a:gd name="connsiteY0" fmla="*/ 96914 h 386255"/>
              <a:gd name="connsiteX1" fmla="*/ 363856 w 457148"/>
              <a:gd name="connsiteY1" fmla="*/ 79981 h 386255"/>
              <a:gd name="connsiteX2" fmla="*/ 228389 w 457148"/>
              <a:gd name="connsiteY2" fmla="*/ 12247 h 386255"/>
              <a:gd name="connsiteX3" fmla="*/ 126789 w 457148"/>
              <a:gd name="connsiteY3" fmla="*/ 29181 h 386255"/>
              <a:gd name="connsiteX4" fmla="*/ 25189 w 457148"/>
              <a:gd name="connsiteY4" fmla="*/ 130781 h 386255"/>
              <a:gd name="connsiteX5" fmla="*/ 25189 w 457148"/>
              <a:gd name="connsiteY5" fmla="*/ 266247 h 386255"/>
              <a:gd name="connsiteX6" fmla="*/ 42123 w 457148"/>
              <a:gd name="connsiteY6" fmla="*/ 333981 h 386255"/>
              <a:gd name="connsiteX7" fmla="*/ 143723 w 457148"/>
              <a:gd name="connsiteY7" fmla="*/ 384781 h 386255"/>
              <a:gd name="connsiteX8" fmla="*/ 397723 w 457148"/>
              <a:gd name="connsiteY8" fmla="*/ 367847 h 386255"/>
              <a:gd name="connsiteX9" fmla="*/ 448523 w 457148"/>
              <a:gd name="connsiteY9" fmla="*/ 317047 h 386255"/>
              <a:gd name="connsiteX10" fmla="*/ 431589 w 457148"/>
              <a:gd name="connsiteY10" fmla="*/ 147714 h 386255"/>
              <a:gd name="connsiteX11" fmla="*/ 380789 w 457148"/>
              <a:gd name="connsiteY11" fmla="*/ 46114 h 386255"/>
              <a:gd name="connsiteX12" fmla="*/ 363856 w 457148"/>
              <a:gd name="connsiteY12" fmla="*/ 29181 h 38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48" h="386255">
                <a:moveTo>
                  <a:pt x="414656" y="96914"/>
                </a:moveTo>
                <a:cubicBezTo>
                  <a:pt x="397723" y="91270"/>
                  <a:pt x="379821" y="87963"/>
                  <a:pt x="363856" y="79981"/>
                </a:cubicBezTo>
                <a:cubicBezTo>
                  <a:pt x="203893" y="0"/>
                  <a:pt x="342947" y="50434"/>
                  <a:pt x="228389" y="12247"/>
                </a:cubicBezTo>
                <a:cubicBezTo>
                  <a:pt x="194522" y="17892"/>
                  <a:pt x="156446" y="11881"/>
                  <a:pt x="126789" y="29181"/>
                </a:cubicBezTo>
                <a:cubicBezTo>
                  <a:pt x="85419" y="53314"/>
                  <a:pt x="25189" y="130781"/>
                  <a:pt x="25189" y="130781"/>
                </a:cubicBezTo>
                <a:cubicBezTo>
                  <a:pt x="0" y="206350"/>
                  <a:pt x="3393" y="168166"/>
                  <a:pt x="25189" y="266247"/>
                </a:cubicBezTo>
                <a:cubicBezTo>
                  <a:pt x="30238" y="288966"/>
                  <a:pt x="29213" y="314617"/>
                  <a:pt x="42123" y="333981"/>
                </a:cubicBezTo>
                <a:cubicBezTo>
                  <a:pt x="60880" y="362116"/>
                  <a:pt x="114746" y="375122"/>
                  <a:pt x="143723" y="384781"/>
                </a:cubicBezTo>
                <a:cubicBezTo>
                  <a:pt x="228390" y="379136"/>
                  <a:pt x="314889" y="386255"/>
                  <a:pt x="397723" y="367847"/>
                </a:cubicBezTo>
                <a:cubicBezTo>
                  <a:pt x="421100" y="362652"/>
                  <a:pt x="444882" y="340716"/>
                  <a:pt x="448523" y="317047"/>
                </a:cubicBezTo>
                <a:cubicBezTo>
                  <a:pt x="457148" y="260981"/>
                  <a:pt x="440215" y="203780"/>
                  <a:pt x="431589" y="147714"/>
                </a:cubicBezTo>
                <a:cubicBezTo>
                  <a:pt x="425289" y="106762"/>
                  <a:pt x="405096" y="78524"/>
                  <a:pt x="380789" y="46114"/>
                </a:cubicBezTo>
                <a:cubicBezTo>
                  <a:pt x="376000" y="39728"/>
                  <a:pt x="369500" y="34825"/>
                  <a:pt x="363856" y="29181"/>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428849" y="2631290"/>
            <a:ext cx="348393" cy="425881"/>
          </a:xfrm>
          <a:custGeom>
            <a:avLst/>
            <a:gdLst>
              <a:gd name="connsiteX0" fmla="*/ 343551 w 348393"/>
              <a:gd name="connsiteY0" fmla="*/ 27243 h 425881"/>
              <a:gd name="connsiteX1" fmla="*/ 38751 w 348393"/>
              <a:gd name="connsiteY1" fmla="*/ 78043 h 425881"/>
              <a:gd name="connsiteX2" fmla="*/ 4884 w 348393"/>
              <a:gd name="connsiteY2" fmla="*/ 128843 h 425881"/>
              <a:gd name="connsiteX3" fmla="*/ 21818 w 348393"/>
              <a:gd name="connsiteY3" fmla="*/ 298177 h 425881"/>
              <a:gd name="connsiteX4" fmla="*/ 89551 w 348393"/>
              <a:gd name="connsiteY4" fmla="*/ 332043 h 425881"/>
              <a:gd name="connsiteX5" fmla="*/ 140351 w 348393"/>
              <a:gd name="connsiteY5" fmla="*/ 365910 h 425881"/>
              <a:gd name="connsiteX6" fmla="*/ 157284 w 348393"/>
              <a:gd name="connsiteY6" fmla="*/ 416710 h 425881"/>
              <a:gd name="connsiteX7" fmla="*/ 309684 w 348393"/>
              <a:gd name="connsiteY7" fmla="*/ 382843 h 425881"/>
              <a:gd name="connsiteX8" fmla="*/ 309684 w 348393"/>
              <a:gd name="connsiteY8" fmla="*/ 247377 h 425881"/>
              <a:gd name="connsiteX9" fmla="*/ 326618 w 348393"/>
              <a:gd name="connsiteY9" fmla="*/ 145777 h 425881"/>
              <a:gd name="connsiteX10" fmla="*/ 343551 w 348393"/>
              <a:gd name="connsiteY10" fmla="*/ 27243 h 42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393" h="425881">
                <a:moveTo>
                  <a:pt x="343551" y="27243"/>
                </a:moveTo>
                <a:cubicBezTo>
                  <a:pt x="250032" y="33478"/>
                  <a:pt x="116795" y="0"/>
                  <a:pt x="38751" y="78043"/>
                </a:cubicBezTo>
                <a:cubicBezTo>
                  <a:pt x="24360" y="92434"/>
                  <a:pt x="16173" y="111910"/>
                  <a:pt x="4884" y="128843"/>
                </a:cubicBezTo>
                <a:cubicBezTo>
                  <a:pt x="10529" y="185288"/>
                  <a:pt x="0" y="245814"/>
                  <a:pt x="21818" y="298177"/>
                </a:cubicBezTo>
                <a:cubicBezTo>
                  <a:pt x="31527" y="321478"/>
                  <a:pt x="67634" y="319519"/>
                  <a:pt x="89551" y="332043"/>
                </a:cubicBezTo>
                <a:cubicBezTo>
                  <a:pt x="107221" y="342140"/>
                  <a:pt x="123418" y="354621"/>
                  <a:pt x="140351" y="365910"/>
                </a:cubicBezTo>
                <a:cubicBezTo>
                  <a:pt x="145995" y="382843"/>
                  <a:pt x="140122" y="411806"/>
                  <a:pt x="157284" y="416710"/>
                </a:cubicBezTo>
                <a:cubicBezTo>
                  <a:pt x="189380" y="425881"/>
                  <a:pt x="271599" y="395539"/>
                  <a:pt x="309684" y="382843"/>
                </a:cubicBezTo>
                <a:cubicBezTo>
                  <a:pt x="348393" y="266721"/>
                  <a:pt x="309684" y="410847"/>
                  <a:pt x="309684" y="247377"/>
                </a:cubicBezTo>
                <a:cubicBezTo>
                  <a:pt x="309684" y="213043"/>
                  <a:pt x="320973" y="179644"/>
                  <a:pt x="326618" y="145777"/>
                </a:cubicBezTo>
                <a:lnTo>
                  <a:pt x="343551" y="2724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261551" y="3251200"/>
            <a:ext cx="397938" cy="287867"/>
          </a:xfrm>
          <a:custGeom>
            <a:avLst/>
            <a:gdLst>
              <a:gd name="connsiteX0" fmla="*/ 395116 w 397938"/>
              <a:gd name="connsiteY0" fmla="*/ 84667 h 287867"/>
              <a:gd name="connsiteX1" fmla="*/ 344316 w 397938"/>
              <a:gd name="connsiteY1" fmla="*/ 67733 h 287867"/>
              <a:gd name="connsiteX2" fmla="*/ 293516 w 397938"/>
              <a:gd name="connsiteY2" fmla="*/ 33867 h 287867"/>
              <a:gd name="connsiteX3" fmla="*/ 191916 w 397938"/>
              <a:gd name="connsiteY3" fmla="*/ 0 h 287867"/>
              <a:gd name="connsiteX4" fmla="*/ 56449 w 397938"/>
              <a:gd name="connsiteY4" fmla="*/ 16933 h 287867"/>
              <a:gd name="connsiteX5" fmla="*/ 39516 w 397938"/>
              <a:gd name="connsiteY5" fmla="*/ 152400 h 287867"/>
              <a:gd name="connsiteX6" fmla="*/ 73382 w 397938"/>
              <a:gd name="connsiteY6" fmla="*/ 203200 h 287867"/>
              <a:gd name="connsiteX7" fmla="*/ 225782 w 397938"/>
              <a:gd name="connsiteY7" fmla="*/ 287867 h 287867"/>
              <a:gd name="connsiteX8" fmla="*/ 327382 w 397938"/>
              <a:gd name="connsiteY8" fmla="*/ 270933 h 287867"/>
              <a:gd name="connsiteX9" fmla="*/ 361249 w 397938"/>
              <a:gd name="connsiteY9" fmla="*/ 220133 h 287867"/>
              <a:gd name="connsiteX10" fmla="*/ 395116 w 397938"/>
              <a:gd name="connsiteY10" fmla="*/ 84667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938" h="287867">
                <a:moveTo>
                  <a:pt x="395116" y="84667"/>
                </a:moveTo>
                <a:cubicBezTo>
                  <a:pt x="392294" y="59267"/>
                  <a:pt x="360281" y="75715"/>
                  <a:pt x="344316" y="67733"/>
                </a:cubicBezTo>
                <a:cubicBezTo>
                  <a:pt x="326113" y="58632"/>
                  <a:pt x="312113" y="42132"/>
                  <a:pt x="293516" y="33867"/>
                </a:cubicBezTo>
                <a:cubicBezTo>
                  <a:pt x="260894" y="19368"/>
                  <a:pt x="191916" y="0"/>
                  <a:pt x="191916" y="0"/>
                </a:cubicBezTo>
                <a:cubicBezTo>
                  <a:pt x="146760" y="5644"/>
                  <a:pt x="98701" y="32"/>
                  <a:pt x="56449" y="16933"/>
                </a:cubicBezTo>
                <a:cubicBezTo>
                  <a:pt x="0" y="39512"/>
                  <a:pt x="27949" y="121554"/>
                  <a:pt x="39516" y="152400"/>
                </a:cubicBezTo>
                <a:cubicBezTo>
                  <a:pt x="46662" y="171455"/>
                  <a:pt x="58066" y="189799"/>
                  <a:pt x="73382" y="203200"/>
                </a:cubicBezTo>
                <a:cubicBezTo>
                  <a:pt x="145042" y="265903"/>
                  <a:pt x="156011" y="264609"/>
                  <a:pt x="225782" y="287867"/>
                </a:cubicBezTo>
                <a:cubicBezTo>
                  <a:pt x="259649" y="282222"/>
                  <a:pt x="296673" y="286288"/>
                  <a:pt x="327382" y="270933"/>
                </a:cubicBezTo>
                <a:cubicBezTo>
                  <a:pt x="345585" y="261832"/>
                  <a:pt x="352148" y="238336"/>
                  <a:pt x="361249" y="220133"/>
                </a:cubicBezTo>
                <a:cubicBezTo>
                  <a:pt x="383537" y="175558"/>
                  <a:pt x="397938" y="110067"/>
                  <a:pt x="395116" y="8466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4495800" y="15240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4284133" y="1083733"/>
            <a:ext cx="423334" cy="457200"/>
          </a:xfrm>
          <a:custGeom>
            <a:avLst/>
            <a:gdLst>
              <a:gd name="connsiteX0" fmla="*/ 389467 w 423334"/>
              <a:gd name="connsiteY0" fmla="*/ 135467 h 457200"/>
              <a:gd name="connsiteX1" fmla="*/ 338667 w 423334"/>
              <a:gd name="connsiteY1" fmla="*/ 101600 h 457200"/>
              <a:gd name="connsiteX2" fmla="*/ 237067 w 423334"/>
              <a:gd name="connsiteY2" fmla="*/ 16934 h 457200"/>
              <a:gd name="connsiteX3" fmla="*/ 186267 w 423334"/>
              <a:gd name="connsiteY3" fmla="*/ 0 h 457200"/>
              <a:gd name="connsiteX4" fmla="*/ 84667 w 423334"/>
              <a:gd name="connsiteY4" fmla="*/ 33867 h 457200"/>
              <a:gd name="connsiteX5" fmla="*/ 0 w 423334"/>
              <a:gd name="connsiteY5" fmla="*/ 186267 h 457200"/>
              <a:gd name="connsiteX6" fmla="*/ 33867 w 423334"/>
              <a:gd name="connsiteY6" fmla="*/ 287867 h 457200"/>
              <a:gd name="connsiteX7" fmla="*/ 50800 w 423334"/>
              <a:gd name="connsiteY7" fmla="*/ 355600 h 457200"/>
              <a:gd name="connsiteX8" fmla="*/ 135467 w 423334"/>
              <a:gd name="connsiteY8" fmla="*/ 457200 h 457200"/>
              <a:gd name="connsiteX9" fmla="*/ 237067 w 423334"/>
              <a:gd name="connsiteY9" fmla="*/ 440267 h 457200"/>
              <a:gd name="connsiteX10" fmla="*/ 338667 w 423334"/>
              <a:gd name="connsiteY10" fmla="*/ 406400 h 457200"/>
              <a:gd name="connsiteX11" fmla="*/ 372534 w 423334"/>
              <a:gd name="connsiteY11" fmla="*/ 338667 h 457200"/>
              <a:gd name="connsiteX12" fmla="*/ 406400 w 423334"/>
              <a:gd name="connsiteY12" fmla="*/ 287867 h 457200"/>
              <a:gd name="connsiteX13" fmla="*/ 423334 w 423334"/>
              <a:gd name="connsiteY13" fmla="*/ 237067 h 457200"/>
              <a:gd name="connsiteX14" fmla="*/ 389467 w 423334"/>
              <a:gd name="connsiteY14" fmla="*/ 13546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334" h="457200">
                <a:moveTo>
                  <a:pt x="389467" y="135467"/>
                </a:moveTo>
                <a:cubicBezTo>
                  <a:pt x="375356" y="112889"/>
                  <a:pt x="354301" y="114629"/>
                  <a:pt x="338667" y="101600"/>
                </a:cubicBezTo>
                <a:cubicBezTo>
                  <a:pt x="282490" y="54786"/>
                  <a:pt x="300133" y="48467"/>
                  <a:pt x="237067" y="16934"/>
                </a:cubicBezTo>
                <a:cubicBezTo>
                  <a:pt x="221102" y="8952"/>
                  <a:pt x="203200" y="5645"/>
                  <a:pt x="186267" y="0"/>
                </a:cubicBezTo>
                <a:cubicBezTo>
                  <a:pt x="152400" y="11289"/>
                  <a:pt x="104469" y="4164"/>
                  <a:pt x="84667" y="33867"/>
                </a:cubicBezTo>
                <a:cubicBezTo>
                  <a:pt x="7033" y="150319"/>
                  <a:pt x="29806" y="96853"/>
                  <a:pt x="0" y="186267"/>
                </a:cubicBezTo>
                <a:cubicBezTo>
                  <a:pt x="11289" y="220134"/>
                  <a:pt x="25209" y="253234"/>
                  <a:pt x="33867" y="287867"/>
                </a:cubicBezTo>
                <a:cubicBezTo>
                  <a:pt x="39511" y="310445"/>
                  <a:pt x="41632" y="334209"/>
                  <a:pt x="50800" y="355600"/>
                </a:cubicBezTo>
                <a:cubicBezTo>
                  <a:pt x="68481" y="396856"/>
                  <a:pt x="104953" y="426686"/>
                  <a:pt x="135467" y="457200"/>
                </a:cubicBezTo>
                <a:cubicBezTo>
                  <a:pt x="169334" y="451556"/>
                  <a:pt x="203758" y="448594"/>
                  <a:pt x="237067" y="440267"/>
                </a:cubicBezTo>
                <a:cubicBezTo>
                  <a:pt x="271700" y="431609"/>
                  <a:pt x="338667" y="406400"/>
                  <a:pt x="338667" y="406400"/>
                </a:cubicBezTo>
                <a:cubicBezTo>
                  <a:pt x="349956" y="383822"/>
                  <a:pt x="360010" y="360584"/>
                  <a:pt x="372534" y="338667"/>
                </a:cubicBezTo>
                <a:cubicBezTo>
                  <a:pt x="382631" y="320997"/>
                  <a:pt x="397299" y="306070"/>
                  <a:pt x="406400" y="287867"/>
                </a:cubicBezTo>
                <a:cubicBezTo>
                  <a:pt x="414382" y="271902"/>
                  <a:pt x="417689" y="254000"/>
                  <a:pt x="423334" y="237067"/>
                </a:cubicBezTo>
                <a:cubicBezTo>
                  <a:pt x="387682" y="130112"/>
                  <a:pt x="403578" y="158045"/>
                  <a:pt x="389467" y="13546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467600" y="3124200"/>
            <a:ext cx="296876" cy="369332"/>
          </a:xfrm>
          <a:prstGeom prst="rect">
            <a:avLst/>
          </a:prstGeom>
          <a:noFill/>
        </p:spPr>
        <p:txBody>
          <a:bodyPr wrap="none" rtlCol="0">
            <a:spAutoFit/>
          </a:bodyPr>
          <a:lstStyle/>
          <a:p>
            <a:r>
              <a:rPr lang="en-US" dirty="0" smtClean="0"/>
              <a:t>T</a:t>
            </a:r>
            <a:endParaRPr lang="en-US" dirty="0"/>
          </a:p>
        </p:txBody>
      </p:sp>
      <p:sp>
        <p:nvSpPr>
          <p:cNvPr id="29" name="TextBox 28"/>
          <p:cNvSpPr txBox="1"/>
          <p:nvPr/>
        </p:nvSpPr>
        <p:spPr>
          <a:xfrm>
            <a:off x="6477000" y="4876800"/>
            <a:ext cx="1839414" cy="646331"/>
          </a:xfrm>
          <a:prstGeom prst="rect">
            <a:avLst/>
          </a:prstGeom>
          <a:noFill/>
        </p:spPr>
        <p:txBody>
          <a:bodyPr wrap="none" rtlCol="0">
            <a:spAutoFit/>
          </a:bodyPr>
          <a:lstStyle/>
          <a:p>
            <a:r>
              <a:rPr lang="en-US" dirty="0" smtClean="0"/>
              <a:t>Finish decrypting</a:t>
            </a:r>
          </a:p>
          <a:p>
            <a:r>
              <a:rPr lang="en-US" dirty="0" smtClean="0"/>
              <a:t>(problem 7)</a:t>
            </a:r>
            <a:endParaRPr lang="en-US" dirty="0"/>
          </a:p>
        </p:txBody>
      </p:sp>
      <p:sp>
        <p:nvSpPr>
          <p:cNvPr id="30" name="TextBox 29"/>
          <p:cNvSpPr txBox="1"/>
          <p:nvPr/>
        </p:nvSpPr>
        <p:spPr>
          <a:xfrm>
            <a:off x="6705600" y="4114800"/>
            <a:ext cx="747320" cy="369332"/>
          </a:xfrm>
          <a:prstGeom prst="rect">
            <a:avLst/>
          </a:prstGeom>
          <a:noFill/>
        </p:spPr>
        <p:txBody>
          <a:bodyPr wrap="none" rtlCol="0">
            <a:spAutoFit/>
          </a:bodyPr>
          <a:lstStyle/>
          <a:p>
            <a:r>
              <a:rPr lang="en-US" dirty="0" smtClean="0"/>
              <a:t>T W 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4" grpId="0" animBg="1"/>
      <p:bldP spid="27" grpId="0" animBg="1"/>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Tour of the first set of challenges</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Challenge 1</a:t>
            </a:r>
            <a:r>
              <a:rPr lang="en-US" dirty="0" smtClean="0"/>
              <a:t> (</a:t>
            </a:r>
            <a:r>
              <a:rPr lang="en-US" dirty="0" smtClean="0">
                <a:hlinkClick r:id="rId3" action="ppaction://hlinkfile"/>
              </a:rPr>
              <a:t>solution</a:t>
            </a:r>
            <a:r>
              <a:rPr lang="en-US" dirty="0" smtClean="0"/>
              <a:t>)</a:t>
            </a:r>
          </a:p>
          <a:p>
            <a:r>
              <a:rPr lang="en-US" dirty="0" smtClean="0">
                <a:hlinkClick r:id="rId4" action="ppaction://hlinkfile"/>
              </a:rPr>
              <a:t>Challenge 2</a:t>
            </a:r>
            <a:r>
              <a:rPr lang="en-US" dirty="0" smtClean="0"/>
              <a:t> (</a:t>
            </a:r>
            <a:r>
              <a:rPr lang="en-US" dirty="0" smtClean="0">
                <a:hlinkClick r:id="rId5" action="ppaction://hlinkfile"/>
              </a:rPr>
              <a:t>solution</a:t>
            </a:r>
            <a:r>
              <a:rPr lang="en-US" dirty="0" smtClean="0"/>
              <a:t>)</a:t>
            </a:r>
          </a:p>
          <a:p>
            <a:r>
              <a:rPr lang="en-US" dirty="0" smtClean="0">
                <a:hlinkClick r:id="rId6" action="ppaction://hlinkfile"/>
              </a:rPr>
              <a:t>Challenge 3</a:t>
            </a:r>
            <a:r>
              <a:rPr lang="en-US" dirty="0" smtClean="0"/>
              <a:t> (</a:t>
            </a:r>
            <a:r>
              <a:rPr lang="en-US" dirty="0" smtClean="0">
                <a:hlinkClick r:id="rId7" action="ppaction://hlinkfile"/>
              </a:rPr>
              <a:t>solution</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Polyalphabetic</a:t>
            </a:r>
            <a:r>
              <a:rPr lang="en-US" dirty="0" smtClean="0"/>
              <a:t> ciphers</a:t>
            </a:r>
            <a:endParaRPr lang="en-US" dirty="0"/>
          </a:p>
        </p:txBody>
      </p:sp>
      <p:sp>
        <p:nvSpPr>
          <p:cNvPr id="3" name="Content Placeholder 2"/>
          <p:cNvSpPr>
            <a:spLocks noGrp="1"/>
          </p:cNvSpPr>
          <p:nvPr>
            <p:ph idx="1"/>
          </p:nvPr>
        </p:nvSpPr>
        <p:spPr/>
        <p:txBody>
          <a:bodyPr/>
          <a:lstStyle/>
          <a:p>
            <a:r>
              <a:rPr lang="en-US" dirty="0" err="1" smtClean="0"/>
              <a:t>Waioerkj</a:t>
            </a:r>
            <a:r>
              <a:rPr lang="en-US" dirty="0" err="1" smtClean="0">
                <a:solidFill>
                  <a:srgbClr val="7030A0"/>
                </a:solidFill>
              </a:rPr>
              <a:t>mm</a:t>
            </a:r>
            <a:r>
              <a:rPr lang="en-US" dirty="0" err="1" smtClean="0"/>
              <a:t>upagrmko</a:t>
            </a:r>
            <a:r>
              <a:rPr lang="en-US" dirty="0" err="1" smtClean="0">
                <a:solidFill>
                  <a:srgbClr val="7030A0"/>
                </a:solidFill>
              </a:rPr>
              <a:t>po</a:t>
            </a:r>
            <a:r>
              <a:rPr lang="en-US" dirty="0" err="1" smtClean="0"/>
              <a:t>kjf</a:t>
            </a:r>
            <a:r>
              <a:rPr lang="en-US" dirty="0" err="1" smtClean="0">
                <a:solidFill>
                  <a:srgbClr val="7030A0"/>
                </a:solidFill>
              </a:rPr>
              <a:t>po</a:t>
            </a:r>
            <a:r>
              <a:rPr lang="en-US" dirty="0" err="1" smtClean="0"/>
              <a:t>ijm</a:t>
            </a:r>
            <a:endParaRPr lang="en-US" dirty="0" smtClean="0"/>
          </a:p>
          <a:p>
            <a:r>
              <a:rPr lang="en-US" dirty="0" err="1" smtClean="0"/>
              <a:t>rkrorkrorkrorkrkrodkoork</a:t>
            </a:r>
            <a:endParaRPr lang="en-US" dirty="0" smtClean="0"/>
          </a:p>
          <a:p>
            <a:endParaRPr lang="en-US" dirty="0" smtClean="0"/>
          </a:p>
          <a:p>
            <a:r>
              <a:rPr lang="en-US" dirty="0" smtClean="0"/>
              <a:t>Same letters in </a:t>
            </a:r>
            <a:r>
              <a:rPr lang="en-US" dirty="0" err="1" smtClean="0"/>
              <a:t>ciphertext</a:t>
            </a:r>
            <a:r>
              <a:rPr lang="en-US" dirty="0" smtClean="0"/>
              <a:t> need not correspond to same letters in plaintext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Polyalphabetic</a:t>
            </a:r>
            <a:r>
              <a:rPr lang="en-US" dirty="0" smtClean="0"/>
              <a:t> ciphers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BYIRL BFMVG SXFEJ FJLXA MSVZI QHENK FIFCY JJRIF SEXRV CICDT EITHC BQVXS GWEXF PZHHT JGSPL HUHRP FDBPX NLMFV TFMIG RBZJT XIGHT JDAMW VMSFX LHFMS UXSDG EZDIE PCZLK LISCI JIWSI HTJVE VWVFM VWISO DFKIE QRQVL EPVHM YZSRW CIMZG LWVQQ RAWRT ZFKYV HOZIF JRDHG WVWKR RQSKM XOSFM VQEGS OJEXV HGBJT XXRHT JFTMQ WASJS JPOZP ZRHUS CZZVI VHTFK XLHME MFYPG RQHCE VHHTJ TEYVS EBYMG KWYUV PXKSY YFXLH GQURV EWWAS </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6019800" y="914400"/>
            <a:ext cx="2176462" cy="50724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a </a:t>
            </a:r>
            <a:r>
              <a:rPr lang="en-US" dirty="0" err="1" smtClean="0"/>
              <a:t>polyalphabetic</a:t>
            </a:r>
            <a:endParaRPr lang="en-US" dirty="0"/>
          </a:p>
        </p:txBody>
      </p:sp>
      <p:sp>
        <p:nvSpPr>
          <p:cNvPr id="3" name="Content Placeholder 2"/>
          <p:cNvSpPr>
            <a:spLocks noGrp="1"/>
          </p:cNvSpPr>
          <p:nvPr>
            <p:ph idx="1"/>
          </p:nvPr>
        </p:nvSpPr>
        <p:spPr/>
        <p:txBody>
          <a:bodyPr>
            <a:normAutofit lnSpcReduction="10000"/>
          </a:bodyPr>
          <a:lstStyle/>
          <a:p>
            <a:pPr marL="0">
              <a:buNone/>
            </a:pPr>
            <a:r>
              <a:rPr lang="en-US" dirty="0" smtClean="0"/>
              <a:t>jprwsttiqrugmyzfnvhcnscffnyjufybnqznubvqiftjujlnsxrayedzbtxcmcytmbubrwcffnyjufybnqznrugmyzfnvhcnszenyqwcpmzejar </a:t>
            </a:r>
          </a:p>
          <a:p>
            <a:pPr marL="0">
              <a:buNone/>
            </a:pPr>
            <a:endParaRPr lang="en-US" dirty="0" smtClean="0"/>
          </a:p>
          <a:p>
            <a:pPr marL="0">
              <a:buNone/>
            </a:pPr>
            <a:r>
              <a:rPr lang="en-US" dirty="0" smtClean="0"/>
              <a:t>Hint code length 3</a:t>
            </a:r>
          </a:p>
          <a:p>
            <a:pPr marL="0">
              <a:buNone/>
            </a:pPr>
            <a:endParaRPr lang="en-US" dirty="0" smtClean="0"/>
          </a:p>
          <a:p>
            <a:pPr marL="0">
              <a:buNone/>
            </a:pPr>
            <a:r>
              <a:rPr lang="en-US" dirty="0" smtClean="0">
                <a:solidFill>
                  <a:srgbClr val="FF0000"/>
                </a:solidFill>
              </a:rPr>
              <a:t>j</a:t>
            </a:r>
            <a:r>
              <a:rPr lang="en-US" dirty="0" smtClean="0">
                <a:solidFill>
                  <a:srgbClr val="00B050"/>
                </a:solidFill>
              </a:rPr>
              <a:t>p</a:t>
            </a:r>
            <a:r>
              <a:rPr lang="en-US" dirty="0" smtClean="0"/>
              <a:t>r</a:t>
            </a:r>
            <a:r>
              <a:rPr lang="en-US" dirty="0" smtClean="0">
                <a:solidFill>
                  <a:srgbClr val="FF0000"/>
                </a:solidFill>
              </a:rPr>
              <a:t>w</a:t>
            </a:r>
            <a:r>
              <a:rPr lang="en-US" dirty="0" smtClean="0">
                <a:solidFill>
                  <a:srgbClr val="00B050"/>
                </a:solidFill>
              </a:rPr>
              <a:t>s</a:t>
            </a:r>
            <a:r>
              <a:rPr lang="en-US" dirty="0" smtClean="0"/>
              <a:t>t</a:t>
            </a:r>
            <a:r>
              <a:rPr lang="en-US" dirty="0" smtClean="0">
                <a:solidFill>
                  <a:srgbClr val="FF0000"/>
                </a:solidFill>
              </a:rPr>
              <a:t>t</a:t>
            </a:r>
            <a:r>
              <a:rPr lang="en-US" dirty="0" smtClean="0">
                <a:solidFill>
                  <a:srgbClr val="00B050"/>
                </a:solidFill>
              </a:rPr>
              <a:t>i</a:t>
            </a:r>
            <a:r>
              <a:rPr lang="en-US" dirty="0" smtClean="0"/>
              <a:t>q</a:t>
            </a:r>
            <a:r>
              <a:rPr lang="en-US" dirty="0" smtClean="0">
                <a:solidFill>
                  <a:srgbClr val="FF0000"/>
                </a:solidFill>
              </a:rPr>
              <a:t>r</a:t>
            </a:r>
            <a:r>
              <a:rPr lang="en-US" dirty="0" smtClean="0">
                <a:solidFill>
                  <a:srgbClr val="00B050"/>
                </a:solidFill>
              </a:rPr>
              <a:t>u</a:t>
            </a:r>
            <a:r>
              <a:rPr lang="en-US" dirty="0" smtClean="0"/>
              <a:t>g</a:t>
            </a:r>
            <a:r>
              <a:rPr lang="en-US" dirty="0" smtClean="0">
                <a:solidFill>
                  <a:srgbClr val="FF0000"/>
                </a:solidFill>
              </a:rPr>
              <a:t>m</a:t>
            </a:r>
            <a:r>
              <a:rPr lang="en-US" dirty="0" smtClean="0">
                <a:solidFill>
                  <a:srgbClr val="00B050"/>
                </a:solidFill>
              </a:rPr>
              <a:t>y</a:t>
            </a:r>
            <a:r>
              <a:rPr lang="en-US" dirty="0" smtClean="0"/>
              <a:t>z</a:t>
            </a:r>
            <a:r>
              <a:rPr lang="en-US" dirty="0" smtClean="0">
                <a:solidFill>
                  <a:srgbClr val="FF0000"/>
                </a:solidFill>
              </a:rPr>
              <a:t>f</a:t>
            </a:r>
            <a:r>
              <a:rPr lang="en-US" dirty="0" smtClean="0">
                <a:solidFill>
                  <a:srgbClr val="00B050"/>
                </a:solidFill>
              </a:rPr>
              <a:t>n</a:t>
            </a:r>
            <a:r>
              <a:rPr lang="en-US" dirty="0" smtClean="0"/>
              <a:t>v</a:t>
            </a:r>
            <a:r>
              <a:rPr lang="en-US" dirty="0" smtClean="0">
                <a:solidFill>
                  <a:srgbClr val="FF0000"/>
                </a:solidFill>
              </a:rPr>
              <a:t>h</a:t>
            </a:r>
            <a:r>
              <a:rPr lang="en-US" dirty="0" smtClean="0">
                <a:solidFill>
                  <a:srgbClr val="00B050"/>
                </a:solidFill>
              </a:rPr>
              <a:t>c</a:t>
            </a:r>
            <a:r>
              <a:rPr lang="en-US" dirty="0" smtClean="0"/>
              <a:t>n</a:t>
            </a:r>
            <a:r>
              <a:rPr lang="en-US" dirty="0" smtClean="0">
                <a:solidFill>
                  <a:srgbClr val="FF0000"/>
                </a:solidFill>
              </a:rPr>
              <a:t>s</a:t>
            </a:r>
            <a:r>
              <a:rPr lang="en-US" dirty="0" smtClean="0">
                <a:solidFill>
                  <a:srgbClr val="00B050"/>
                </a:solidFill>
              </a:rPr>
              <a:t>c</a:t>
            </a:r>
            <a:r>
              <a:rPr lang="en-US" dirty="0" smtClean="0"/>
              <a:t>f</a:t>
            </a:r>
            <a:r>
              <a:rPr lang="en-US" dirty="0" smtClean="0">
                <a:solidFill>
                  <a:srgbClr val="FF0000"/>
                </a:solidFill>
              </a:rPr>
              <a:t>f</a:t>
            </a:r>
            <a:r>
              <a:rPr lang="en-US" dirty="0" smtClean="0">
                <a:solidFill>
                  <a:srgbClr val="00B050"/>
                </a:solidFill>
              </a:rPr>
              <a:t>n</a:t>
            </a:r>
            <a:r>
              <a:rPr lang="en-US" dirty="0" smtClean="0"/>
              <a:t>y</a:t>
            </a:r>
            <a:r>
              <a:rPr lang="en-US" dirty="0" smtClean="0">
                <a:solidFill>
                  <a:srgbClr val="FF0000"/>
                </a:solidFill>
              </a:rPr>
              <a:t>j</a:t>
            </a:r>
            <a:r>
              <a:rPr lang="en-US" dirty="0" smtClean="0">
                <a:solidFill>
                  <a:srgbClr val="00B050"/>
                </a:solidFill>
              </a:rPr>
              <a:t>u</a:t>
            </a:r>
            <a:r>
              <a:rPr lang="en-US" dirty="0" smtClean="0"/>
              <a:t>f</a:t>
            </a:r>
            <a:r>
              <a:rPr lang="en-US" dirty="0" smtClean="0">
                <a:solidFill>
                  <a:srgbClr val="FF0000"/>
                </a:solidFill>
              </a:rPr>
              <a:t>y</a:t>
            </a:r>
            <a:r>
              <a:rPr lang="en-US" dirty="0" smtClean="0">
                <a:solidFill>
                  <a:srgbClr val="00B050"/>
                </a:solidFill>
              </a:rPr>
              <a:t>b</a:t>
            </a:r>
            <a:r>
              <a:rPr lang="en-US" dirty="0" smtClean="0"/>
              <a:t>n</a:t>
            </a:r>
            <a:r>
              <a:rPr lang="en-US" dirty="0" smtClean="0">
                <a:solidFill>
                  <a:srgbClr val="FF0000"/>
                </a:solidFill>
              </a:rPr>
              <a:t>q</a:t>
            </a:r>
            <a:r>
              <a:rPr lang="en-US" dirty="0" smtClean="0">
                <a:solidFill>
                  <a:srgbClr val="00B050"/>
                </a:solidFill>
              </a:rPr>
              <a:t>z</a:t>
            </a:r>
            <a:r>
              <a:rPr lang="en-US" dirty="0" smtClean="0"/>
              <a:t>n</a:t>
            </a:r>
            <a:r>
              <a:rPr lang="en-US" dirty="0" smtClean="0">
                <a:solidFill>
                  <a:srgbClr val="FF0000"/>
                </a:solidFill>
              </a:rPr>
              <a:t>u</a:t>
            </a:r>
            <a:r>
              <a:rPr lang="en-US" dirty="0" smtClean="0">
                <a:solidFill>
                  <a:srgbClr val="00B050"/>
                </a:solidFill>
              </a:rPr>
              <a:t>b</a:t>
            </a:r>
            <a:r>
              <a:rPr lang="en-US" dirty="0" smtClean="0"/>
              <a:t>v</a:t>
            </a:r>
            <a:r>
              <a:rPr lang="en-US" dirty="0" smtClean="0">
                <a:solidFill>
                  <a:srgbClr val="FF0000"/>
                </a:solidFill>
              </a:rPr>
              <a:t>q</a:t>
            </a:r>
            <a:r>
              <a:rPr lang="en-US" dirty="0" smtClean="0">
                <a:solidFill>
                  <a:srgbClr val="00B050"/>
                </a:solidFill>
              </a:rPr>
              <a:t>i</a:t>
            </a:r>
            <a:r>
              <a:rPr lang="en-US" dirty="0" smtClean="0"/>
              <a:t>f</a:t>
            </a:r>
            <a:r>
              <a:rPr lang="en-US" dirty="0" smtClean="0">
                <a:solidFill>
                  <a:srgbClr val="FF0000"/>
                </a:solidFill>
              </a:rPr>
              <a:t>t</a:t>
            </a:r>
            <a:r>
              <a:rPr lang="en-US" dirty="0" smtClean="0">
                <a:solidFill>
                  <a:srgbClr val="00B050"/>
                </a:solidFill>
              </a:rPr>
              <a:t>j</a:t>
            </a:r>
            <a:r>
              <a:rPr lang="en-US" dirty="0" smtClean="0"/>
              <a:t>u</a:t>
            </a:r>
            <a:r>
              <a:rPr lang="en-US" dirty="0" smtClean="0">
                <a:solidFill>
                  <a:srgbClr val="FF0000"/>
                </a:solidFill>
              </a:rPr>
              <a:t>j</a:t>
            </a:r>
            <a:r>
              <a:rPr lang="en-US" dirty="0" smtClean="0">
                <a:solidFill>
                  <a:srgbClr val="00B050"/>
                </a:solidFill>
              </a:rPr>
              <a:t>l</a:t>
            </a:r>
            <a:r>
              <a:rPr lang="en-US" dirty="0" smtClean="0"/>
              <a:t>n</a:t>
            </a:r>
            <a:r>
              <a:rPr lang="en-US" dirty="0" smtClean="0">
                <a:solidFill>
                  <a:srgbClr val="FF0000"/>
                </a:solidFill>
              </a:rPr>
              <a:t>s</a:t>
            </a:r>
            <a:r>
              <a:rPr lang="en-US" dirty="0" smtClean="0">
                <a:solidFill>
                  <a:srgbClr val="00B050"/>
                </a:solidFill>
              </a:rPr>
              <a:t>x</a:t>
            </a:r>
            <a:r>
              <a:rPr lang="en-US" dirty="0" smtClean="0"/>
              <a:t>r</a:t>
            </a:r>
            <a:r>
              <a:rPr lang="en-US" dirty="0" smtClean="0">
                <a:solidFill>
                  <a:srgbClr val="FF0000"/>
                </a:solidFill>
              </a:rPr>
              <a:t>a</a:t>
            </a:r>
            <a:r>
              <a:rPr lang="en-US" dirty="0" smtClean="0">
                <a:solidFill>
                  <a:srgbClr val="00B050"/>
                </a:solidFill>
              </a:rPr>
              <a:t>y</a:t>
            </a:r>
            <a:r>
              <a:rPr lang="en-US" dirty="0" smtClean="0"/>
              <a:t>e</a:t>
            </a:r>
            <a:r>
              <a:rPr lang="en-US" dirty="0" smtClean="0">
                <a:solidFill>
                  <a:srgbClr val="FF0000"/>
                </a:solidFill>
              </a:rPr>
              <a:t>d</a:t>
            </a:r>
            <a:r>
              <a:rPr lang="en-US" dirty="0" smtClean="0">
                <a:solidFill>
                  <a:srgbClr val="00B050"/>
                </a:solidFill>
              </a:rPr>
              <a:t>z</a:t>
            </a:r>
            <a:r>
              <a:rPr lang="en-US" dirty="0" smtClean="0"/>
              <a:t>b</a:t>
            </a:r>
            <a:r>
              <a:rPr lang="en-US" dirty="0" smtClean="0">
                <a:solidFill>
                  <a:srgbClr val="FF0000"/>
                </a:solidFill>
              </a:rPr>
              <a:t>t</a:t>
            </a:r>
            <a:r>
              <a:rPr lang="en-US" dirty="0" smtClean="0">
                <a:solidFill>
                  <a:srgbClr val="00B050"/>
                </a:solidFill>
              </a:rPr>
              <a:t>x</a:t>
            </a:r>
            <a:r>
              <a:rPr lang="en-US" dirty="0" smtClean="0"/>
              <a:t>c</a:t>
            </a:r>
            <a:r>
              <a:rPr lang="en-US" dirty="0" smtClean="0">
                <a:solidFill>
                  <a:srgbClr val="FF0000"/>
                </a:solidFill>
              </a:rPr>
              <a:t>m</a:t>
            </a:r>
            <a:r>
              <a:rPr lang="en-US" dirty="0" smtClean="0">
                <a:solidFill>
                  <a:srgbClr val="00B050"/>
                </a:solidFill>
              </a:rPr>
              <a:t>c</a:t>
            </a:r>
            <a:r>
              <a:rPr lang="en-US" dirty="0" smtClean="0"/>
              <a:t>y</a:t>
            </a:r>
            <a:r>
              <a:rPr lang="en-US" dirty="0" smtClean="0">
                <a:solidFill>
                  <a:srgbClr val="FF0000"/>
                </a:solidFill>
              </a:rPr>
              <a:t>t</a:t>
            </a:r>
            <a:r>
              <a:rPr lang="en-US" dirty="0" smtClean="0">
                <a:solidFill>
                  <a:srgbClr val="00B050"/>
                </a:solidFill>
              </a:rPr>
              <a:t>m</a:t>
            </a:r>
            <a:r>
              <a:rPr lang="en-US" dirty="0" smtClean="0"/>
              <a:t>b</a:t>
            </a:r>
            <a:r>
              <a:rPr lang="en-US" dirty="0" smtClean="0">
                <a:solidFill>
                  <a:srgbClr val="FF0000"/>
                </a:solidFill>
              </a:rPr>
              <a:t>u</a:t>
            </a:r>
            <a:r>
              <a:rPr lang="en-US" dirty="0" smtClean="0">
                <a:solidFill>
                  <a:srgbClr val="00B050"/>
                </a:solidFill>
              </a:rPr>
              <a:t>b</a:t>
            </a:r>
            <a:r>
              <a:rPr lang="en-US" dirty="0" smtClean="0"/>
              <a:t>r</a:t>
            </a:r>
            <a:r>
              <a:rPr lang="en-US" dirty="0" smtClean="0">
                <a:solidFill>
                  <a:srgbClr val="FF0000"/>
                </a:solidFill>
              </a:rPr>
              <a:t>w</a:t>
            </a:r>
            <a:r>
              <a:rPr lang="en-US" dirty="0" smtClean="0">
                <a:solidFill>
                  <a:srgbClr val="00B050"/>
                </a:solidFill>
              </a:rPr>
              <a:t>c</a:t>
            </a:r>
            <a:r>
              <a:rPr lang="en-US" dirty="0" smtClean="0"/>
              <a:t>f</a:t>
            </a:r>
            <a:r>
              <a:rPr lang="en-US" dirty="0" smtClean="0">
                <a:solidFill>
                  <a:srgbClr val="FF0000"/>
                </a:solidFill>
              </a:rPr>
              <a:t>f</a:t>
            </a:r>
            <a:r>
              <a:rPr lang="en-US" dirty="0" smtClean="0">
                <a:solidFill>
                  <a:srgbClr val="00B050"/>
                </a:solidFill>
              </a:rPr>
              <a:t>n</a:t>
            </a:r>
            <a:r>
              <a:rPr lang="en-US" dirty="0" smtClean="0"/>
              <a:t>y</a:t>
            </a:r>
            <a:r>
              <a:rPr lang="en-US" dirty="0" smtClean="0">
                <a:solidFill>
                  <a:srgbClr val="FF0000"/>
                </a:solidFill>
              </a:rPr>
              <a:t>j</a:t>
            </a:r>
            <a:r>
              <a:rPr lang="en-US" dirty="0" smtClean="0">
                <a:solidFill>
                  <a:srgbClr val="00B050"/>
                </a:solidFill>
              </a:rPr>
              <a:t>u</a:t>
            </a:r>
            <a:r>
              <a:rPr lang="en-US" dirty="0" smtClean="0"/>
              <a:t>f</a:t>
            </a:r>
            <a:r>
              <a:rPr lang="en-US" dirty="0" smtClean="0">
                <a:solidFill>
                  <a:srgbClr val="FF0000"/>
                </a:solidFill>
              </a:rPr>
              <a:t>y</a:t>
            </a:r>
            <a:r>
              <a:rPr lang="en-US" dirty="0" smtClean="0">
                <a:solidFill>
                  <a:srgbClr val="00B050"/>
                </a:solidFill>
              </a:rPr>
              <a:t>b</a:t>
            </a:r>
            <a:r>
              <a:rPr lang="en-US" dirty="0" smtClean="0"/>
              <a:t>n</a:t>
            </a:r>
            <a:r>
              <a:rPr lang="en-US" dirty="0" smtClean="0">
                <a:solidFill>
                  <a:srgbClr val="FF0000"/>
                </a:solidFill>
              </a:rPr>
              <a:t>q</a:t>
            </a:r>
            <a:r>
              <a:rPr lang="en-US" dirty="0" smtClean="0">
                <a:solidFill>
                  <a:srgbClr val="00B050"/>
                </a:solidFill>
              </a:rPr>
              <a:t>z</a:t>
            </a:r>
            <a:r>
              <a:rPr lang="en-US" dirty="0" smtClean="0"/>
              <a:t>n</a:t>
            </a:r>
            <a:r>
              <a:rPr lang="en-US" dirty="0" smtClean="0">
                <a:solidFill>
                  <a:srgbClr val="FF0000"/>
                </a:solidFill>
              </a:rPr>
              <a:t>r</a:t>
            </a:r>
            <a:r>
              <a:rPr lang="en-US" dirty="0" smtClean="0">
                <a:solidFill>
                  <a:srgbClr val="00B050"/>
                </a:solidFill>
              </a:rPr>
              <a:t>u</a:t>
            </a:r>
            <a:r>
              <a:rPr lang="en-US" dirty="0" smtClean="0"/>
              <a:t>g</a:t>
            </a:r>
            <a:r>
              <a:rPr lang="en-US" dirty="0" smtClean="0">
                <a:solidFill>
                  <a:srgbClr val="FF0000"/>
                </a:solidFill>
              </a:rPr>
              <a:t>m</a:t>
            </a:r>
            <a:r>
              <a:rPr lang="en-US" dirty="0" smtClean="0">
                <a:solidFill>
                  <a:srgbClr val="00B050"/>
                </a:solidFill>
              </a:rPr>
              <a:t>y</a:t>
            </a:r>
            <a:r>
              <a:rPr lang="en-US" dirty="0" smtClean="0"/>
              <a:t>z</a:t>
            </a:r>
            <a:r>
              <a:rPr lang="en-US" dirty="0" smtClean="0">
                <a:solidFill>
                  <a:srgbClr val="FF0000"/>
                </a:solidFill>
              </a:rPr>
              <a:t>f</a:t>
            </a:r>
            <a:r>
              <a:rPr lang="en-US" dirty="0" smtClean="0">
                <a:solidFill>
                  <a:srgbClr val="00B050"/>
                </a:solidFill>
              </a:rPr>
              <a:t>n</a:t>
            </a:r>
            <a:r>
              <a:rPr lang="en-US" dirty="0" smtClean="0"/>
              <a:t>v</a:t>
            </a:r>
            <a:r>
              <a:rPr lang="en-US" dirty="0" smtClean="0">
                <a:solidFill>
                  <a:srgbClr val="FF0000"/>
                </a:solidFill>
              </a:rPr>
              <a:t>h</a:t>
            </a:r>
            <a:r>
              <a:rPr lang="en-US" dirty="0" smtClean="0">
                <a:solidFill>
                  <a:srgbClr val="00B050"/>
                </a:solidFill>
              </a:rPr>
              <a:t>c</a:t>
            </a:r>
            <a:r>
              <a:rPr lang="en-US" dirty="0" smtClean="0"/>
              <a:t>n</a:t>
            </a:r>
            <a:r>
              <a:rPr lang="en-US" dirty="0" smtClean="0">
                <a:solidFill>
                  <a:srgbClr val="FF0000"/>
                </a:solidFill>
              </a:rPr>
              <a:t>s</a:t>
            </a:r>
            <a:r>
              <a:rPr lang="en-US" dirty="0" smtClean="0">
                <a:solidFill>
                  <a:srgbClr val="00B050"/>
                </a:solidFill>
              </a:rPr>
              <a:t>z</a:t>
            </a:r>
            <a:r>
              <a:rPr lang="en-US" dirty="0" smtClean="0"/>
              <a:t>e</a:t>
            </a:r>
            <a:r>
              <a:rPr lang="en-US" dirty="0" smtClean="0">
                <a:solidFill>
                  <a:srgbClr val="FF0000"/>
                </a:solidFill>
              </a:rPr>
              <a:t>n</a:t>
            </a:r>
            <a:r>
              <a:rPr lang="en-US" dirty="0" smtClean="0">
                <a:solidFill>
                  <a:srgbClr val="00B050"/>
                </a:solidFill>
              </a:rPr>
              <a:t>y</a:t>
            </a:r>
            <a:r>
              <a:rPr lang="en-US" dirty="0" smtClean="0"/>
              <a:t>q</a:t>
            </a:r>
            <a:r>
              <a:rPr lang="en-US" dirty="0" smtClean="0">
                <a:solidFill>
                  <a:srgbClr val="FF0000"/>
                </a:solidFill>
              </a:rPr>
              <a:t>w</a:t>
            </a:r>
            <a:r>
              <a:rPr lang="en-US" dirty="0" smtClean="0">
                <a:solidFill>
                  <a:srgbClr val="00B050"/>
                </a:solidFill>
              </a:rPr>
              <a:t>c</a:t>
            </a:r>
            <a:r>
              <a:rPr lang="en-US" dirty="0" smtClean="0"/>
              <a:t>p</a:t>
            </a:r>
            <a:r>
              <a:rPr lang="en-US" dirty="0" smtClean="0">
                <a:solidFill>
                  <a:srgbClr val="FF0000"/>
                </a:solidFill>
              </a:rPr>
              <a:t>m</a:t>
            </a:r>
            <a:r>
              <a:rPr lang="en-US" dirty="0" smtClean="0">
                <a:solidFill>
                  <a:srgbClr val="00B050"/>
                </a:solidFill>
              </a:rPr>
              <a:t>z</a:t>
            </a:r>
            <a:r>
              <a:rPr lang="en-US" dirty="0" smtClean="0"/>
              <a:t>e</a:t>
            </a:r>
            <a:r>
              <a:rPr lang="en-US" dirty="0" smtClean="0">
                <a:solidFill>
                  <a:srgbClr val="FF0000"/>
                </a:solidFill>
              </a:rPr>
              <a:t>j</a:t>
            </a:r>
            <a:r>
              <a:rPr lang="en-US" dirty="0" smtClean="0">
                <a:solidFill>
                  <a:srgbClr val="00B050"/>
                </a:solidFill>
              </a:rPr>
              <a:t>a</a:t>
            </a:r>
            <a:r>
              <a:rPr lang="en-US" dirty="0" smtClean="0"/>
              <a:t>r </a:t>
            </a:r>
          </a:p>
          <a:p>
            <a:pPr mar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a </a:t>
            </a:r>
            <a:r>
              <a:rPr lang="en-US" dirty="0" err="1" smtClean="0"/>
              <a:t>polyalphabetic</a:t>
            </a:r>
            <a:endParaRPr lang="en-US" dirty="0"/>
          </a:p>
        </p:txBody>
      </p:sp>
      <p:sp>
        <p:nvSpPr>
          <p:cNvPr id="3" name="Content Placeholder 2"/>
          <p:cNvSpPr>
            <a:spLocks noGrp="1"/>
          </p:cNvSpPr>
          <p:nvPr>
            <p:ph idx="1"/>
          </p:nvPr>
        </p:nvSpPr>
        <p:spPr>
          <a:xfrm>
            <a:off x="304800" y="1554162"/>
            <a:ext cx="8839200" cy="4999038"/>
          </a:xfrm>
        </p:spPr>
        <p:txBody>
          <a:bodyPr>
            <a:normAutofit fontScale="55000" lnSpcReduction="20000"/>
          </a:bodyPr>
          <a:lstStyle/>
          <a:p>
            <a:pPr marL="0">
              <a:buNone/>
            </a:pPr>
            <a:r>
              <a:rPr lang="en-US" sz="5800" dirty="0" smtClean="0">
                <a:solidFill>
                  <a:srgbClr val="FF0000"/>
                </a:solidFill>
              </a:rPr>
              <a:t>j</a:t>
            </a:r>
            <a:r>
              <a:rPr lang="en-US" sz="5800" dirty="0" smtClean="0">
                <a:solidFill>
                  <a:srgbClr val="00B050"/>
                </a:solidFill>
              </a:rPr>
              <a:t>p</a:t>
            </a:r>
            <a:r>
              <a:rPr lang="en-US" sz="5800" dirty="0" smtClean="0"/>
              <a:t>r</a:t>
            </a:r>
            <a:r>
              <a:rPr lang="en-US" sz="5800" dirty="0" smtClean="0">
                <a:solidFill>
                  <a:srgbClr val="FF0000"/>
                </a:solidFill>
              </a:rPr>
              <a:t>w</a:t>
            </a:r>
            <a:r>
              <a:rPr lang="en-US" sz="5800" dirty="0" smtClean="0">
                <a:solidFill>
                  <a:srgbClr val="00B050"/>
                </a:solidFill>
              </a:rPr>
              <a:t>s</a:t>
            </a:r>
            <a:r>
              <a:rPr lang="en-US" sz="5800" dirty="0" smtClean="0"/>
              <a:t>t</a:t>
            </a:r>
            <a:r>
              <a:rPr lang="en-US" sz="5800" dirty="0" smtClean="0">
                <a:solidFill>
                  <a:srgbClr val="FF0000"/>
                </a:solidFill>
              </a:rPr>
              <a:t>t</a:t>
            </a:r>
            <a:r>
              <a:rPr lang="en-US" sz="5800" dirty="0" smtClean="0">
                <a:solidFill>
                  <a:srgbClr val="00B050"/>
                </a:solidFill>
              </a:rPr>
              <a:t>i</a:t>
            </a:r>
            <a:r>
              <a:rPr lang="en-US" sz="5800" dirty="0" smtClean="0"/>
              <a:t>q</a:t>
            </a:r>
            <a:r>
              <a:rPr lang="en-US" sz="5800" dirty="0" smtClean="0">
                <a:solidFill>
                  <a:srgbClr val="FF0000"/>
                </a:solidFill>
              </a:rPr>
              <a:t>r</a:t>
            </a:r>
            <a:r>
              <a:rPr lang="en-US" sz="5800" dirty="0" smtClean="0">
                <a:solidFill>
                  <a:srgbClr val="00B050"/>
                </a:solidFill>
              </a:rPr>
              <a:t>u</a:t>
            </a:r>
            <a:r>
              <a:rPr lang="en-US" sz="5800" dirty="0" smtClean="0"/>
              <a:t>g</a:t>
            </a:r>
            <a:r>
              <a:rPr lang="en-US" sz="5800" dirty="0" smtClean="0">
                <a:solidFill>
                  <a:srgbClr val="FF0000"/>
                </a:solidFill>
              </a:rPr>
              <a:t>m</a:t>
            </a:r>
            <a:r>
              <a:rPr lang="en-US" sz="5800" dirty="0" smtClean="0">
                <a:solidFill>
                  <a:srgbClr val="00B050"/>
                </a:solidFill>
              </a:rPr>
              <a:t>y</a:t>
            </a:r>
            <a:r>
              <a:rPr lang="en-US" sz="5800" dirty="0" smtClean="0"/>
              <a:t>z</a:t>
            </a:r>
            <a:r>
              <a:rPr lang="en-US" sz="5800" dirty="0" smtClean="0">
                <a:solidFill>
                  <a:srgbClr val="FF0000"/>
                </a:solidFill>
              </a:rPr>
              <a:t>f</a:t>
            </a:r>
            <a:r>
              <a:rPr lang="en-US" sz="5800" dirty="0" smtClean="0">
                <a:solidFill>
                  <a:srgbClr val="00B050"/>
                </a:solidFill>
              </a:rPr>
              <a:t>n</a:t>
            </a:r>
            <a:r>
              <a:rPr lang="en-US" sz="5800" dirty="0" smtClean="0"/>
              <a:t>v</a:t>
            </a:r>
            <a:r>
              <a:rPr lang="en-US" sz="5800" dirty="0" smtClean="0">
                <a:solidFill>
                  <a:srgbClr val="FF0000"/>
                </a:solidFill>
              </a:rPr>
              <a:t>h</a:t>
            </a:r>
            <a:r>
              <a:rPr lang="en-US" sz="5800" dirty="0" smtClean="0">
                <a:solidFill>
                  <a:srgbClr val="00B050"/>
                </a:solidFill>
              </a:rPr>
              <a:t>c</a:t>
            </a:r>
            <a:r>
              <a:rPr lang="en-US" sz="5800" dirty="0" smtClean="0"/>
              <a:t>n</a:t>
            </a:r>
            <a:r>
              <a:rPr lang="en-US" sz="5800" dirty="0" smtClean="0">
                <a:solidFill>
                  <a:srgbClr val="FF0000"/>
                </a:solidFill>
              </a:rPr>
              <a:t>s</a:t>
            </a:r>
            <a:r>
              <a:rPr lang="en-US" sz="5800" dirty="0" smtClean="0">
                <a:solidFill>
                  <a:srgbClr val="00B050"/>
                </a:solidFill>
              </a:rPr>
              <a:t>c</a:t>
            </a:r>
            <a:r>
              <a:rPr lang="en-US" sz="5800" dirty="0" smtClean="0"/>
              <a:t>f</a:t>
            </a:r>
            <a:r>
              <a:rPr lang="en-US" sz="5800" dirty="0" smtClean="0">
                <a:solidFill>
                  <a:srgbClr val="FF0000"/>
                </a:solidFill>
              </a:rPr>
              <a:t>f</a:t>
            </a:r>
            <a:r>
              <a:rPr lang="en-US" sz="5800" dirty="0" smtClean="0">
                <a:solidFill>
                  <a:srgbClr val="00B050"/>
                </a:solidFill>
              </a:rPr>
              <a:t>n</a:t>
            </a:r>
            <a:r>
              <a:rPr lang="en-US" sz="5800" dirty="0" smtClean="0"/>
              <a:t>y</a:t>
            </a:r>
            <a:r>
              <a:rPr lang="en-US" sz="5800" dirty="0" smtClean="0">
                <a:solidFill>
                  <a:srgbClr val="FF0000"/>
                </a:solidFill>
              </a:rPr>
              <a:t>j</a:t>
            </a:r>
            <a:r>
              <a:rPr lang="en-US" sz="5800" dirty="0" smtClean="0">
                <a:solidFill>
                  <a:srgbClr val="00B050"/>
                </a:solidFill>
              </a:rPr>
              <a:t>u</a:t>
            </a:r>
            <a:r>
              <a:rPr lang="en-US" sz="5800" dirty="0" smtClean="0"/>
              <a:t>f</a:t>
            </a:r>
            <a:r>
              <a:rPr lang="en-US" sz="5800" dirty="0" smtClean="0">
                <a:solidFill>
                  <a:srgbClr val="FF0000"/>
                </a:solidFill>
              </a:rPr>
              <a:t>y</a:t>
            </a:r>
            <a:r>
              <a:rPr lang="en-US" sz="5800" dirty="0" smtClean="0">
                <a:solidFill>
                  <a:srgbClr val="00B050"/>
                </a:solidFill>
              </a:rPr>
              <a:t>b</a:t>
            </a:r>
            <a:r>
              <a:rPr lang="en-US" sz="5800" dirty="0" smtClean="0"/>
              <a:t>n</a:t>
            </a:r>
            <a:r>
              <a:rPr lang="en-US" sz="5800" dirty="0" smtClean="0">
                <a:solidFill>
                  <a:srgbClr val="FF0000"/>
                </a:solidFill>
              </a:rPr>
              <a:t>q</a:t>
            </a:r>
            <a:r>
              <a:rPr lang="en-US" sz="5800" dirty="0" smtClean="0">
                <a:solidFill>
                  <a:srgbClr val="00B050"/>
                </a:solidFill>
              </a:rPr>
              <a:t>z</a:t>
            </a:r>
            <a:r>
              <a:rPr lang="en-US" sz="5800" dirty="0" smtClean="0"/>
              <a:t>n</a:t>
            </a:r>
            <a:r>
              <a:rPr lang="en-US" sz="5800" dirty="0" smtClean="0">
                <a:solidFill>
                  <a:srgbClr val="FF0000"/>
                </a:solidFill>
              </a:rPr>
              <a:t>u</a:t>
            </a:r>
            <a:r>
              <a:rPr lang="en-US" sz="5800" dirty="0" smtClean="0">
                <a:solidFill>
                  <a:srgbClr val="00B050"/>
                </a:solidFill>
              </a:rPr>
              <a:t>b</a:t>
            </a:r>
            <a:r>
              <a:rPr lang="en-US" sz="5800" dirty="0" smtClean="0"/>
              <a:t>v</a:t>
            </a:r>
            <a:r>
              <a:rPr lang="en-US" sz="5800" dirty="0" smtClean="0">
                <a:solidFill>
                  <a:srgbClr val="FF0000"/>
                </a:solidFill>
              </a:rPr>
              <a:t>q</a:t>
            </a:r>
            <a:r>
              <a:rPr lang="en-US" sz="5800" dirty="0" smtClean="0">
                <a:solidFill>
                  <a:srgbClr val="00B050"/>
                </a:solidFill>
              </a:rPr>
              <a:t>i</a:t>
            </a:r>
            <a:r>
              <a:rPr lang="en-US" sz="5800" dirty="0" smtClean="0"/>
              <a:t>f</a:t>
            </a:r>
            <a:r>
              <a:rPr lang="en-US" sz="5800" dirty="0" smtClean="0">
                <a:solidFill>
                  <a:srgbClr val="FF0000"/>
                </a:solidFill>
              </a:rPr>
              <a:t>t</a:t>
            </a:r>
            <a:r>
              <a:rPr lang="en-US" sz="5800" dirty="0" smtClean="0">
                <a:solidFill>
                  <a:srgbClr val="00B050"/>
                </a:solidFill>
              </a:rPr>
              <a:t>j</a:t>
            </a:r>
            <a:r>
              <a:rPr lang="en-US" sz="5800" dirty="0" smtClean="0"/>
              <a:t>u</a:t>
            </a:r>
            <a:r>
              <a:rPr lang="en-US" sz="5800" dirty="0" smtClean="0">
                <a:solidFill>
                  <a:srgbClr val="FF0000"/>
                </a:solidFill>
              </a:rPr>
              <a:t>j</a:t>
            </a:r>
            <a:r>
              <a:rPr lang="en-US" sz="5800" dirty="0" smtClean="0">
                <a:solidFill>
                  <a:srgbClr val="00B050"/>
                </a:solidFill>
              </a:rPr>
              <a:t>l</a:t>
            </a:r>
            <a:r>
              <a:rPr lang="en-US" sz="5800" dirty="0" smtClean="0"/>
              <a:t>n</a:t>
            </a:r>
            <a:r>
              <a:rPr lang="en-US" sz="5800" dirty="0" smtClean="0">
                <a:solidFill>
                  <a:srgbClr val="FF0000"/>
                </a:solidFill>
              </a:rPr>
              <a:t>s</a:t>
            </a:r>
            <a:r>
              <a:rPr lang="en-US" sz="5800" dirty="0" smtClean="0">
                <a:solidFill>
                  <a:srgbClr val="00B050"/>
                </a:solidFill>
              </a:rPr>
              <a:t>x</a:t>
            </a:r>
            <a:r>
              <a:rPr lang="en-US" sz="5800" dirty="0" smtClean="0"/>
              <a:t>r</a:t>
            </a:r>
            <a:r>
              <a:rPr lang="en-US" sz="5800" dirty="0" smtClean="0">
                <a:solidFill>
                  <a:srgbClr val="FF0000"/>
                </a:solidFill>
              </a:rPr>
              <a:t>a</a:t>
            </a:r>
            <a:r>
              <a:rPr lang="en-US" sz="5800" dirty="0" smtClean="0">
                <a:solidFill>
                  <a:srgbClr val="00B050"/>
                </a:solidFill>
              </a:rPr>
              <a:t>y</a:t>
            </a:r>
            <a:r>
              <a:rPr lang="en-US" sz="5800" dirty="0" smtClean="0"/>
              <a:t>e</a:t>
            </a:r>
            <a:r>
              <a:rPr lang="en-US" sz="5800" dirty="0" smtClean="0">
                <a:solidFill>
                  <a:srgbClr val="FF0000"/>
                </a:solidFill>
              </a:rPr>
              <a:t>d</a:t>
            </a:r>
            <a:r>
              <a:rPr lang="en-US" sz="5800" dirty="0" smtClean="0">
                <a:solidFill>
                  <a:srgbClr val="00B050"/>
                </a:solidFill>
              </a:rPr>
              <a:t>z</a:t>
            </a:r>
            <a:r>
              <a:rPr lang="en-US" sz="5800" dirty="0" smtClean="0"/>
              <a:t>b</a:t>
            </a:r>
            <a:r>
              <a:rPr lang="en-US" sz="5800" dirty="0" smtClean="0">
                <a:solidFill>
                  <a:srgbClr val="FF0000"/>
                </a:solidFill>
              </a:rPr>
              <a:t>t</a:t>
            </a:r>
            <a:r>
              <a:rPr lang="en-US" sz="5800" dirty="0" smtClean="0">
                <a:solidFill>
                  <a:srgbClr val="00B050"/>
                </a:solidFill>
              </a:rPr>
              <a:t>x</a:t>
            </a:r>
            <a:r>
              <a:rPr lang="en-US" sz="5800" dirty="0" smtClean="0"/>
              <a:t>c</a:t>
            </a:r>
            <a:r>
              <a:rPr lang="en-US" sz="5800" dirty="0" smtClean="0">
                <a:solidFill>
                  <a:srgbClr val="FF0000"/>
                </a:solidFill>
              </a:rPr>
              <a:t>m</a:t>
            </a:r>
            <a:r>
              <a:rPr lang="en-US" sz="5800" dirty="0" smtClean="0">
                <a:solidFill>
                  <a:srgbClr val="00B050"/>
                </a:solidFill>
              </a:rPr>
              <a:t>c</a:t>
            </a:r>
            <a:r>
              <a:rPr lang="en-US" sz="5800" dirty="0" smtClean="0"/>
              <a:t>y</a:t>
            </a:r>
            <a:r>
              <a:rPr lang="en-US" sz="5800" dirty="0" smtClean="0">
                <a:solidFill>
                  <a:srgbClr val="FF0000"/>
                </a:solidFill>
              </a:rPr>
              <a:t>t</a:t>
            </a:r>
            <a:r>
              <a:rPr lang="en-US" sz="5800" dirty="0" smtClean="0">
                <a:solidFill>
                  <a:srgbClr val="00B050"/>
                </a:solidFill>
              </a:rPr>
              <a:t>m</a:t>
            </a:r>
            <a:r>
              <a:rPr lang="en-US" sz="5800" dirty="0" smtClean="0"/>
              <a:t>b</a:t>
            </a:r>
            <a:r>
              <a:rPr lang="en-US" sz="5800" dirty="0" smtClean="0">
                <a:solidFill>
                  <a:srgbClr val="FF0000"/>
                </a:solidFill>
              </a:rPr>
              <a:t>u</a:t>
            </a:r>
            <a:r>
              <a:rPr lang="en-US" sz="5800" dirty="0" smtClean="0">
                <a:solidFill>
                  <a:srgbClr val="00B050"/>
                </a:solidFill>
              </a:rPr>
              <a:t>b</a:t>
            </a:r>
            <a:r>
              <a:rPr lang="en-US" sz="5800" dirty="0" smtClean="0"/>
              <a:t>r</a:t>
            </a:r>
            <a:r>
              <a:rPr lang="en-US" sz="5800" dirty="0" smtClean="0">
                <a:solidFill>
                  <a:srgbClr val="FF0000"/>
                </a:solidFill>
              </a:rPr>
              <a:t>w</a:t>
            </a:r>
            <a:r>
              <a:rPr lang="en-US" sz="5800" dirty="0" smtClean="0">
                <a:solidFill>
                  <a:srgbClr val="00B050"/>
                </a:solidFill>
              </a:rPr>
              <a:t>c</a:t>
            </a:r>
            <a:r>
              <a:rPr lang="en-US" sz="5800" dirty="0" smtClean="0"/>
              <a:t>f</a:t>
            </a:r>
            <a:r>
              <a:rPr lang="en-US" sz="5800" dirty="0" smtClean="0">
                <a:solidFill>
                  <a:srgbClr val="FF0000"/>
                </a:solidFill>
              </a:rPr>
              <a:t>f</a:t>
            </a:r>
            <a:r>
              <a:rPr lang="en-US" sz="5800" dirty="0" smtClean="0">
                <a:solidFill>
                  <a:srgbClr val="00B050"/>
                </a:solidFill>
              </a:rPr>
              <a:t>n</a:t>
            </a:r>
            <a:r>
              <a:rPr lang="en-US" sz="5800" dirty="0" smtClean="0"/>
              <a:t>y</a:t>
            </a:r>
            <a:r>
              <a:rPr lang="en-US" sz="5800" dirty="0" smtClean="0">
                <a:solidFill>
                  <a:srgbClr val="FF0000"/>
                </a:solidFill>
              </a:rPr>
              <a:t>j</a:t>
            </a:r>
            <a:r>
              <a:rPr lang="en-US" sz="5800" dirty="0" smtClean="0">
                <a:solidFill>
                  <a:srgbClr val="00B050"/>
                </a:solidFill>
              </a:rPr>
              <a:t>u</a:t>
            </a:r>
            <a:r>
              <a:rPr lang="en-US" sz="5800" dirty="0" smtClean="0"/>
              <a:t>f</a:t>
            </a:r>
            <a:r>
              <a:rPr lang="en-US" sz="5800" dirty="0" smtClean="0">
                <a:solidFill>
                  <a:srgbClr val="FF0000"/>
                </a:solidFill>
              </a:rPr>
              <a:t>y</a:t>
            </a:r>
            <a:r>
              <a:rPr lang="en-US" sz="5800" dirty="0" smtClean="0">
                <a:solidFill>
                  <a:srgbClr val="00B050"/>
                </a:solidFill>
              </a:rPr>
              <a:t>b</a:t>
            </a:r>
            <a:r>
              <a:rPr lang="en-US" sz="5800" dirty="0" smtClean="0"/>
              <a:t>n</a:t>
            </a:r>
            <a:r>
              <a:rPr lang="en-US" sz="5800" dirty="0" smtClean="0">
                <a:solidFill>
                  <a:srgbClr val="FF0000"/>
                </a:solidFill>
              </a:rPr>
              <a:t>q</a:t>
            </a:r>
            <a:r>
              <a:rPr lang="en-US" sz="5800" dirty="0" smtClean="0">
                <a:solidFill>
                  <a:srgbClr val="00B050"/>
                </a:solidFill>
              </a:rPr>
              <a:t>z</a:t>
            </a:r>
            <a:r>
              <a:rPr lang="en-US" sz="5800" dirty="0" smtClean="0"/>
              <a:t>n</a:t>
            </a:r>
            <a:r>
              <a:rPr lang="en-US" sz="5800" dirty="0" smtClean="0">
                <a:solidFill>
                  <a:srgbClr val="FF0000"/>
                </a:solidFill>
              </a:rPr>
              <a:t>r</a:t>
            </a:r>
            <a:r>
              <a:rPr lang="en-US" sz="5800" dirty="0" smtClean="0">
                <a:solidFill>
                  <a:srgbClr val="00B050"/>
                </a:solidFill>
              </a:rPr>
              <a:t>u</a:t>
            </a:r>
            <a:r>
              <a:rPr lang="en-US" sz="5800" dirty="0" smtClean="0"/>
              <a:t>g</a:t>
            </a:r>
            <a:r>
              <a:rPr lang="en-US" sz="5800" dirty="0" smtClean="0">
                <a:solidFill>
                  <a:srgbClr val="FF0000"/>
                </a:solidFill>
              </a:rPr>
              <a:t>m</a:t>
            </a:r>
            <a:r>
              <a:rPr lang="en-US" sz="5800" dirty="0" smtClean="0">
                <a:solidFill>
                  <a:srgbClr val="00B050"/>
                </a:solidFill>
              </a:rPr>
              <a:t>y</a:t>
            </a:r>
            <a:r>
              <a:rPr lang="en-US" sz="5800" dirty="0" smtClean="0"/>
              <a:t>z</a:t>
            </a:r>
            <a:r>
              <a:rPr lang="en-US" sz="5800" dirty="0" smtClean="0">
                <a:solidFill>
                  <a:srgbClr val="FF0000"/>
                </a:solidFill>
              </a:rPr>
              <a:t>f</a:t>
            </a:r>
            <a:r>
              <a:rPr lang="en-US" sz="5800" dirty="0" smtClean="0">
                <a:solidFill>
                  <a:srgbClr val="00B050"/>
                </a:solidFill>
              </a:rPr>
              <a:t>n</a:t>
            </a:r>
            <a:r>
              <a:rPr lang="en-US" sz="5800" dirty="0" smtClean="0"/>
              <a:t>v</a:t>
            </a:r>
            <a:r>
              <a:rPr lang="en-US" sz="5800" dirty="0" smtClean="0">
                <a:solidFill>
                  <a:srgbClr val="FF0000"/>
                </a:solidFill>
              </a:rPr>
              <a:t>h</a:t>
            </a:r>
            <a:r>
              <a:rPr lang="en-US" sz="5800" dirty="0" smtClean="0">
                <a:solidFill>
                  <a:srgbClr val="00B050"/>
                </a:solidFill>
              </a:rPr>
              <a:t>c</a:t>
            </a:r>
            <a:r>
              <a:rPr lang="en-US" sz="5800" dirty="0" smtClean="0"/>
              <a:t>n</a:t>
            </a:r>
            <a:r>
              <a:rPr lang="en-US" sz="5800" dirty="0" smtClean="0">
                <a:solidFill>
                  <a:srgbClr val="FF0000"/>
                </a:solidFill>
              </a:rPr>
              <a:t>s</a:t>
            </a:r>
            <a:r>
              <a:rPr lang="en-US" sz="5800" dirty="0" smtClean="0">
                <a:solidFill>
                  <a:srgbClr val="00B050"/>
                </a:solidFill>
              </a:rPr>
              <a:t>z</a:t>
            </a:r>
            <a:r>
              <a:rPr lang="en-US" sz="5800" dirty="0" smtClean="0"/>
              <a:t>e</a:t>
            </a:r>
            <a:r>
              <a:rPr lang="en-US" sz="5800" dirty="0" smtClean="0">
                <a:solidFill>
                  <a:srgbClr val="FF0000"/>
                </a:solidFill>
              </a:rPr>
              <a:t>n</a:t>
            </a:r>
            <a:r>
              <a:rPr lang="en-US" sz="5800" dirty="0" smtClean="0">
                <a:solidFill>
                  <a:srgbClr val="00B050"/>
                </a:solidFill>
              </a:rPr>
              <a:t>y</a:t>
            </a:r>
            <a:r>
              <a:rPr lang="en-US" sz="5800" dirty="0" smtClean="0"/>
              <a:t>q</a:t>
            </a:r>
            <a:r>
              <a:rPr lang="en-US" sz="5800" dirty="0" smtClean="0">
                <a:solidFill>
                  <a:srgbClr val="FF0000"/>
                </a:solidFill>
              </a:rPr>
              <a:t>w</a:t>
            </a:r>
            <a:r>
              <a:rPr lang="en-US" sz="5800" dirty="0" smtClean="0">
                <a:solidFill>
                  <a:srgbClr val="00B050"/>
                </a:solidFill>
              </a:rPr>
              <a:t>c</a:t>
            </a:r>
            <a:r>
              <a:rPr lang="en-US" sz="5800" dirty="0" smtClean="0"/>
              <a:t>p</a:t>
            </a:r>
            <a:r>
              <a:rPr lang="en-US" sz="5800" dirty="0" smtClean="0">
                <a:solidFill>
                  <a:srgbClr val="FF0000"/>
                </a:solidFill>
              </a:rPr>
              <a:t>m</a:t>
            </a:r>
            <a:r>
              <a:rPr lang="en-US" sz="5800" dirty="0" smtClean="0">
                <a:solidFill>
                  <a:srgbClr val="00B050"/>
                </a:solidFill>
              </a:rPr>
              <a:t>z</a:t>
            </a:r>
            <a:r>
              <a:rPr lang="en-US" sz="5800" dirty="0" smtClean="0"/>
              <a:t>e</a:t>
            </a:r>
            <a:r>
              <a:rPr lang="en-US" sz="5800" dirty="0" smtClean="0">
                <a:solidFill>
                  <a:srgbClr val="FF0000"/>
                </a:solidFill>
              </a:rPr>
              <a:t>j</a:t>
            </a:r>
            <a:r>
              <a:rPr lang="en-US" sz="5800" dirty="0" smtClean="0">
                <a:solidFill>
                  <a:srgbClr val="00B050"/>
                </a:solidFill>
              </a:rPr>
              <a:t>a</a:t>
            </a:r>
            <a:r>
              <a:rPr lang="en-US" sz="5800" dirty="0" smtClean="0"/>
              <a:t>r </a:t>
            </a:r>
          </a:p>
          <a:p>
            <a:pPr marL="0">
              <a:buNone/>
            </a:pPr>
            <a:endParaRPr lang="en-US" sz="4000" dirty="0" smtClean="0"/>
          </a:p>
          <a:p>
            <a:pPr marL="0">
              <a:buNone/>
            </a:pPr>
            <a:r>
              <a:rPr lang="en-US" sz="4000" dirty="0" err="1" smtClean="0">
                <a:solidFill>
                  <a:srgbClr val="FF0000"/>
                </a:solidFill>
              </a:rPr>
              <a:t>jwtrmfhsfjyquqtjsadtmtuwfjyqrmfhsnwmj</a:t>
            </a:r>
            <a:endParaRPr lang="en-US" sz="4000" dirty="0" smtClean="0">
              <a:solidFill>
                <a:srgbClr val="FF0000"/>
              </a:solidFill>
            </a:endParaRPr>
          </a:p>
          <a:p>
            <a:pPr marL="0">
              <a:buNone/>
            </a:pPr>
            <a:r>
              <a:rPr lang="en-US" sz="4000" dirty="0" smtClean="0">
                <a:solidFill>
                  <a:srgbClr val="FF0000"/>
                </a:solidFill>
              </a:rPr>
              <a:t>Most frequent:  j</a:t>
            </a:r>
          </a:p>
          <a:p>
            <a:pPr marL="0">
              <a:buNone/>
            </a:pPr>
            <a:endParaRPr lang="en-US" sz="4000" dirty="0" smtClean="0">
              <a:solidFill>
                <a:srgbClr val="FF0000"/>
              </a:solidFill>
            </a:endParaRPr>
          </a:p>
          <a:p>
            <a:pPr marL="0">
              <a:buNone/>
            </a:pPr>
            <a:r>
              <a:rPr lang="en-US" sz="4000" dirty="0" err="1" smtClean="0">
                <a:solidFill>
                  <a:srgbClr val="00B050"/>
                </a:solidFill>
              </a:rPr>
              <a:t>psiuynccnubzbijlxyzxcmbcnubzuynczycza</a:t>
            </a:r>
            <a:endParaRPr lang="en-US" sz="4000" dirty="0" smtClean="0">
              <a:solidFill>
                <a:srgbClr val="00B050"/>
              </a:solidFill>
            </a:endParaRPr>
          </a:p>
          <a:p>
            <a:pPr marL="0">
              <a:buNone/>
            </a:pPr>
            <a:r>
              <a:rPr lang="en-US" sz="4000" dirty="0" smtClean="0">
                <a:solidFill>
                  <a:srgbClr val="00B050"/>
                </a:solidFill>
              </a:rPr>
              <a:t>Most frequent: c</a:t>
            </a:r>
          </a:p>
          <a:p>
            <a:pPr marL="0">
              <a:buNone/>
            </a:pPr>
            <a:endParaRPr lang="en-US" sz="4000" dirty="0" smtClean="0">
              <a:solidFill>
                <a:srgbClr val="00B050"/>
              </a:solidFill>
            </a:endParaRPr>
          </a:p>
          <a:p>
            <a:pPr marL="0">
              <a:buNone/>
            </a:pPr>
            <a:r>
              <a:rPr lang="en-US" sz="4000" dirty="0" err="1" smtClean="0"/>
              <a:t>rtqgzvnfyfnnvfunrebcybrfyfnngzvneqper</a:t>
            </a:r>
            <a:endParaRPr lang="en-US" sz="4000" dirty="0" smtClean="0"/>
          </a:p>
          <a:p>
            <a:pPr marL="0">
              <a:buNone/>
            </a:pPr>
            <a:r>
              <a:rPr lang="en-US" sz="4000" dirty="0" smtClean="0"/>
              <a:t>Most frequent:  n</a:t>
            </a:r>
          </a:p>
          <a:p>
            <a:pPr marL="0">
              <a:buNone/>
            </a:pPr>
            <a:r>
              <a:rPr lang="en-US" dirty="0" smtClean="0"/>
              <a:t> </a:t>
            </a:r>
          </a:p>
          <a:p>
            <a:pPr marL="0">
              <a:buNone/>
            </a:pPr>
            <a:r>
              <a:rPr lang="en-US" dirty="0" smtClean="0"/>
              <a:t> </a:t>
            </a:r>
          </a:p>
          <a:p>
            <a:pPr marL="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t>
            </a:r>
            <a:r>
              <a:rPr lang="en-US" dirty="0" err="1" smtClean="0"/>
              <a:t>codewords</a:t>
            </a:r>
            <a:r>
              <a:rPr lang="en-US" dirty="0" smtClean="0"/>
              <a:t>	</a:t>
            </a:r>
            <a:endParaRPr lang="en-US" dirty="0"/>
          </a:p>
        </p:txBody>
      </p:sp>
      <p:sp>
        <p:nvSpPr>
          <p:cNvPr id="3" name="Content Placeholder 2"/>
          <p:cNvSpPr>
            <a:spLocks noGrp="1"/>
          </p:cNvSpPr>
          <p:nvPr>
            <p:ph idx="1"/>
          </p:nvPr>
        </p:nvSpPr>
        <p:spPr/>
        <p:txBody>
          <a:bodyPr>
            <a:normAutofit fontScale="92500"/>
          </a:bodyPr>
          <a:lstStyle/>
          <a:p>
            <a:r>
              <a:rPr lang="en-US" dirty="0" smtClean="0"/>
              <a:t>The most common English letters are</a:t>
            </a:r>
          </a:p>
          <a:p>
            <a:r>
              <a:rPr lang="pt-BR" dirty="0" smtClean="0"/>
              <a:t>E T A O I N S H R  </a:t>
            </a:r>
          </a:p>
          <a:p>
            <a:endParaRPr lang="pt-BR" dirty="0" smtClean="0"/>
          </a:p>
          <a:p>
            <a:endParaRPr lang="pt-BR" dirty="0" smtClean="0"/>
          </a:p>
          <a:p>
            <a:endParaRPr lang="pt-BR" dirty="0" smtClean="0"/>
          </a:p>
          <a:p>
            <a:r>
              <a:rPr lang="pt-BR" dirty="0" smtClean="0"/>
              <a:t>Finish filling out the chart</a:t>
            </a:r>
          </a:p>
          <a:p>
            <a:r>
              <a:rPr lang="pt-BR" dirty="0" smtClean="0"/>
              <a:t>Try to make a word</a:t>
            </a:r>
          </a:p>
          <a:p>
            <a:r>
              <a:rPr lang="pt-BR" dirty="0" smtClean="0"/>
              <a:t>Check your guess by trying to decrypt (problem 8)</a:t>
            </a:r>
          </a:p>
          <a:p>
            <a:endParaRPr lang="pt-BR" dirty="0" smtClean="0"/>
          </a:p>
          <a:p>
            <a:pPr>
              <a:buNone/>
            </a:pPr>
            <a:endParaRPr lang="en-US" dirty="0"/>
          </a:p>
        </p:txBody>
      </p:sp>
      <p:graphicFrame>
        <p:nvGraphicFramePr>
          <p:cNvPr id="4" name="Table 3"/>
          <p:cNvGraphicFramePr>
            <a:graphicFrameLocks noGrp="1"/>
          </p:cNvGraphicFramePr>
          <p:nvPr/>
        </p:nvGraphicFramePr>
        <p:xfrm>
          <a:off x="990600" y="2819400"/>
          <a:ext cx="4064000" cy="1483360"/>
        </p:xfrm>
        <a:graphic>
          <a:graphicData uri="http://schemas.openxmlformats.org/drawingml/2006/table">
            <a:tbl>
              <a:tblPr firstRow="1" bandRow="1">
                <a:tableStyleId>{5C22544A-7EE6-4342-B048-85BDC9FD1C3A}</a:tableStyleId>
              </a:tblPr>
              <a:tblGrid>
                <a:gridCol w="508000"/>
                <a:gridCol w="508000"/>
                <a:gridCol w="508000"/>
                <a:gridCol w="508000"/>
                <a:gridCol w="508000"/>
                <a:gridCol w="508000"/>
                <a:gridCol w="508000"/>
                <a:gridCol w="508000"/>
              </a:tblGrid>
              <a:tr h="370840">
                <a:tc>
                  <a:txBody>
                    <a:bodyPr/>
                    <a:lstStyle/>
                    <a:p>
                      <a:endParaRPr lang="en-US" dirty="0"/>
                    </a:p>
                  </a:txBody>
                  <a:tcPr/>
                </a:tc>
                <a:tc>
                  <a:txBody>
                    <a:bodyPr/>
                    <a:lstStyle/>
                    <a:p>
                      <a:r>
                        <a:rPr lang="en-US" cap="all" baseline="0" smtClean="0"/>
                        <a:t>E</a:t>
                      </a:r>
                      <a:endParaRPr lang="en-US" cap="all" baseline="0" dirty="0"/>
                    </a:p>
                  </a:txBody>
                  <a:tcPr/>
                </a:tc>
                <a:tc>
                  <a:txBody>
                    <a:bodyPr/>
                    <a:lstStyle/>
                    <a:p>
                      <a:r>
                        <a:rPr lang="en-US" cap="all" baseline="0" dirty="0" smtClean="0"/>
                        <a:t>T</a:t>
                      </a:r>
                      <a:endParaRPr lang="en-US" cap="all" baseline="0" dirty="0"/>
                    </a:p>
                  </a:txBody>
                  <a:tcPr/>
                </a:tc>
                <a:tc>
                  <a:txBody>
                    <a:bodyPr/>
                    <a:lstStyle/>
                    <a:p>
                      <a:r>
                        <a:rPr lang="en-US" cap="all" baseline="0" dirty="0" smtClean="0"/>
                        <a:t>a</a:t>
                      </a:r>
                      <a:endParaRPr lang="en-US" cap="all" baseline="0" dirty="0"/>
                    </a:p>
                  </a:txBody>
                  <a:tcPr/>
                </a:tc>
                <a:tc>
                  <a:txBody>
                    <a:bodyPr/>
                    <a:lstStyle/>
                    <a:p>
                      <a:r>
                        <a:rPr lang="en-US" cap="all" baseline="0" dirty="0" smtClean="0"/>
                        <a:t>o</a:t>
                      </a:r>
                      <a:endParaRPr lang="en-US" cap="all" baseline="0" dirty="0"/>
                    </a:p>
                  </a:txBody>
                  <a:tcPr/>
                </a:tc>
                <a:tc>
                  <a:txBody>
                    <a:bodyPr/>
                    <a:lstStyle/>
                    <a:p>
                      <a:r>
                        <a:rPr lang="en-US" cap="all" baseline="0" dirty="0" err="1" smtClean="0"/>
                        <a:t>i</a:t>
                      </a:r>
                      <a:endParaRPr lang="en-US" cap="all" baseline="0" dirty="0"/>
                    </a:p>
                  </a:txBody>
                  <a:tcPr/>
                </a:tc>
                <a:tc>
                  <a:txBody>
                    <a:bodyPr/>
                    <a:lstStyle/>
                    <a:p>
                      <a:r>
                        <a:rPr lang="en-US" cap="all" baseline="0" dirty="0" smtClean="0"/>
                        <a:t>n</a:t>
                      </a:r>
                      <a:endParaRPr lang="en-US" cap="all" baseline="0" dirty="0"/>
                    </a:p>
                  </a:txBody>
                  <a:tcPr/>
                </a:tc>
                <a:tc>
                  <a:txBody>
                    <a:bodyPr/>
                    <a:lstStyle/>
                    <a:p>
                      <a:r>
                        <a:rPr lang="en-US" cap="all" baseline="0" dirty="0" smtClean="0"/>
                        <a:t>s</a:t>
                      </a:r>
                      <a:endParaRPr lang="en-US" cap="all" baseline="0" dirty="0"/>
                    </a:p>
                  </a:txBody>
                  <a:tcPr/>
                </a:tc>
              </a:tr>
              <a:tr h="370840">
                <a:tc>
                  <a:txBody>
                    <a:bodyPr/>
                    <a:lstStyle/>
                    <a:p>
                      <a:r>
                        <a:rPr lang="en-US" b="1" dirty="0" smtClean="0">
                          <a:solidFill>
                            <a:srgbClr val="FF0000"/>
                          </a:solidFill>
                        </a:rPr>
                        <a:t>J</a:t>
                      </a:r>
                      <a:endParaRPr lang="en-US" b="1" dirty="0">
                        <a:solidFill>
                          <a:srgbClr val="FF0000"/>
                        </a:solidFill>
                      </a:endParaRPr>
                    </a:p>
                  </a:txBody>
                  <a:tcPr/>
                </a:tc>
                <a:tc>
                  <a:txBody>
                    <a:bodyPr/>
                    <a:lstStyle/>
                    <a:p>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r>
              <a:tr h="370840">
                <a:tc>
                  <a:txBody>
                    <a:bodyPr/>
                    <a:lstStyle/>
                    <a:p>
                      <a:r>
                        <a:rPr lang="en-US" b="1" dirty="0" smtClean="0">
                          <a:solidFill>
                            <a:srgbClr val="FF0000"/>
                          </a:solidFill>
                        </a:rPr>
                        <a:t>C</a:t>
                      </a:r>
                      <a:endParaRPr lang="en-US" b="1" dirty="0">
                        <a:solidFill>
                          <a:srgbClr val="FF0000"/>
                        </a:solidFill>
                      </a:endParaRPr>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r>
              <a:tr h="370840">
                <a:tc>
                  <a:txBody>
                    <a:bodyPr/>
                    <a:lstStyle/>
                    <a:p>
                      <a:r>
                        <a:rPr lang="en-US" b="1" dirty="0" smtClean="0">
                          <a:solidFill>
                            <a:srgbClr val="FF0000"/>
                          </a:solidFill>
                        </a:rPr>
                        <a:t>N</a:t>
                      </a:r>
                      <a:endParaRPr lang="en-US" b="1" dirty="0">
                        <a:solidFill>
                          <a:srgbClr val="FF0000"/>
                        </a:solidFill>
                      </a:endParaRPr>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r>
            </a:tbl>
          </a:graphicData>
        </a:graphic>
      </p:graphicFrame>
      <p:sp>
        <p:nvSpPr>
          <p:cNvPr id="6" name="TextBox 5"/>
          <p:cNvSpPr txBox="1"/>
          <p:nvPr/>
        </p:nvSpPr>
        <p:spPr>
          <a:xfrm>
            <a:off x="1600200" y="3200400"/>
            <a:ext cx="301686" cy="369332"/>
          </a:xfrm>
          <a:prstGeom prst="rect">
            <a:avLst/>
          </a:prstGeom>
          <a:noFill/>
        </p:spPr>
        <p:txBody>
          <a:bodyPr wrap="none" rtlCol="0">
            <a:spAutoFit/>
          </a:bodyPr>
          <a:lstStyle/>
          <a:p>
            <a:r>
              <a:rPr lang="en-US" dirty="0" smtClean="0"/>
              <a:t>F</a:t>
            </a:r>
            <a:endParaRPr lang="en-US" dirty="0"/>
          </a:p>
        </p:txBody>
      </p:sp>
      <p:sp>
        <p:nvSpPr>
          <p:cNvPr id="7" name="TextBox 6"/>
          <p:cNvSpPr txBox="1"/>
          <p:nvPr/>
        </p:nvSpPr>
        <p:spPr>
          <a:xfrm>
            <a:off x="2133600" y="3200400"/>
            <a:ext cx="330540" cy="369332"/>
          </a:xfrm>
          <a:prstGeom prst="rect">
            <a:avLst/>
          </a:prstGeom>
          <a:noFill/>
        </p:spPr>
        <p:txBody>
          <a:bodyPr wrap="none" rtlCol="0">
            <a:spAutoFit/>
          </a:bodyPr>
          <a:lstStyle/>
          <a:p>
            <a:r>
              <a:rPr lang="en-US" dirty="0" smtClean="0"/>
              <a:t>Q</a:t>
            </a:r>
            <a:endParaRPr lang="en-US" dirty="0"/>
          </a:p>
        </p:txBody>
      </p:sp>
      <p:sp>
        <p:nvSpPr>
          <p:cNvPr id="8" name="TextBox 7"/>
          <p:cNvSpPr txBox="1"/>
          <p:nvPr/>
        </p:nvSpPr>
        <p:spPr>
          <a:xfrm>
            <a:off x="2667000" y="3200400"/>
            <a:ext cx="271228" cy="369332"/>
          </a:xfrm>
          <a:prstGeom prst="rect">
            <a:avLst/>
          </a:prstGeom>
          <a:noFill/>
        </p:spPr>
        <p:txBody>
          <a:bodyPr wrap="none" rtlCol="0">
            <a:spAutoFit/>
          </a:bodyPr>
          <a:lstStyle/>
          <a:p>
            <a:r>
              <a:rPr lang="en-US" dirty="0" smtClean="0"/>
              <a:t>J</a:t>
            </a:r>
            <a:endParaRPr lang="en-US" dirty="0"/>
          </a:p>
        </p:txBody>
      </p:sp>
      <p:sp>
        <p:nvSpPr>
          <p:cNvPr id="9" name="TextBox 8"/>
          <p:cNvSpPr txBox="1"/>
          <p:nvPr/>
        </p:nvSpPr>
        <p:spPr>
          <a:xfrm>
            <a:off x="1571254" y="3581400"/>
            <a:ext cx="301686" cy="369332"/>
          </a:xfrm>
          <a:prstGeom prst="rect">
            <a:avLst/>
          </a:prstGeom>
          <a:noFill/>
        </p:spPr>
        <p:txBody>
          <a:bodyPr wrap="none" rtlCol="0">
            <a:spAutoFit/>
          </a:bodyPr>
          <a:lstStyle/>
          <a:p>
            <a:r>
              <a:rPr lang="en-US" dirty="0" smtClean="0"/>
              <a:t>Y</a:t>
            </a:r>
            <a:endParaRPr lang="en-US" dirty="0"/>
          </a:p>
        </p:txBody>
      </p:sp>
      <p:sp>
        <p:nvSpPr>
          <p:cNvPr id="10" name="TextBox 9"/>
          <p:cNvSpPr txBox="1"/>
          <p:nvPr/>
        </p:nvSpPr>
        <p:spPr>
          <a:xfrm>
            <a:off x="1600200" y="3962400"/>
            <a:ext cx="271228" cy="369332"/>
          </a:xfrm>
          <a:prstGeom prst="rect">
            <a:avLst/>
          </a:prstGeom>
          <a:noFill/>
        </p:spPr>
        <p:txBody>
          <a:bodyPr wrap="none" rtlCol="0">
            <a:spAutoFit/>
          </a:bodyPr>
          <a:lstStyle/>
          <a:p>
            <a:r>
              <a:rPr lang="en-US" dirty="0" smtClean="0"/>
              <a:t>J</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t>
            </a:r>
            <a:r>
              <a:rPr lang="en-US" dirty="0" err="1" smtClean="0"/>
              <a:t>codewords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The most common English letters are</a:t>
            </a:r>
          </a:p>
          <a:p>
            <a:r>
              <a:rPr lang="pt-BR" dirty="0" smtClean="0"/>
              <a:t>E T A O I N S H R  </a:t>
            </a:r>
          </a:p>
          <a:p>
            <a:endParaRPr lang="pt-BR" dirty="0" smtClean="0"/>
          </a:p>
          <a:p>
            <a:endParaRPr lang="pt-BR" dirty="0" smtClean="0"/>
          </a:p>
          <a:p>
            <a:endParaRPr lang="pt-BR" dirty="0" smtClean="0"/>
          </a:p>
          <a:p>
            <a:endParaRPr lang="pt-BR" dirty="0" smtClean="0"/>
          </a:p>
          <a:p>
            <a:r>
              <a:rPr lang="pt-BR" dirty="0" smtClean="0"/>
              <a:t>Candidate 3 letter keywords: </a:t>
            </a:r>
          </a:p>
          <a:p>
            <a:r>
              <a:rPr lang="pt-BR" dirty="0" smtClean="0"/>
              <a:t>FUN, RUN, </a:t>
            </a:r>
          </a:p>
          <a:p>
            <a:endParaRPr lang="pt-BR" dirty="0" smtClean="0"/>
          </a:p>
          <a:p>
            <a:pPr>
              <a:buNone/>
            </a:pPr>
            <a:endParaRPr lang="en-US" dirty="0"/>
          </a:p>
        </p:txBody>
      </p:sp>
      <p:graphicFrame>
        <p:nvGraphicFramePr>
          <p:cNvPr id="4" name="Table 3"/>
          <p:cNvGraphicFramePr>
            <a:graphicFrameLocks noGrp="1"/>
          </p:cNvGraphicFramePr>
          <p:nvPr/>
        </p:nvGraphicFramePr>
        <p:xfrm>
          <a:off x="2286000" y="3048000"/>
          <a:ext cx="4064000" cy="1483360"/>
        </p:xfrm>
        <a:graphic>
          <a:graphicData uri="http://schemas.openxmlformats.org/drawingml/2006/table">
            <a:tbl>
              <a:tblPr firstRow="1" bandRow="1">
                <a:tableStyleId>{5C22544A-7EE6-4342-B048-85BDC9FD1C3A}</a:tableStyleId>
              </a:tblPr>
              <a:tblGrid>
                <a:gridCol w="508000"/>
                <a:gridCol w="508000"/>
                <a:gridCol w="508000"/>
                <a:gridCol w="508000"/>
                <a:gridCol w="508000"/>
                <a:gridCol w="508000"/>
                <a:gridCol w="508000"/>
                <a:gridCol w="508000"/>
              </a:tblGrid>
              <a:tr h="370840">
                <a:tc>
                  <a:txBody>
                    <a:bodyPr/>
                    <a:lstStyle/>
                    <a:p>
                      <a:endParaRPr lang="en-US" dirty="0"/>
                    </a:p>
                  </a:txBody>
                  <a:tcPr/>
                </a:tc>
                <a:tc>
                  <a:txBody>
                    <a:bodyPr/>
                    <a:lstStyle/>
                    <a:p>
                      <a:r>
                        <a:rPr lang="en-US" cap="all" baseline="0" smtClean="0"/>
                        <a:t>E</a:t>
                      </a:r>
                      <a:endParaRPr lang="en-US" cap="all" baseline="0" dirty="0"/>
                    </a:p>
                  </a:txBody>
                  <a:tcPr/>
                </a:tc>
                <a:tc>
                  <a:txBody>
                    <a:bodyPr/>
                    <a:lstStyle/>
                    <a:p>
                      <a:r>
                        <a:rPr lang="en-US" cap="all" baseline="0" dirty="0" smtClean="0"/>
                        <a:t>T</a:t>
                      </a:r>
                      <a:endParaRPr lang="en-US" cap="all" baseline="0" dirty="0"/>
                    </a:p>
                  </a:txBody>
                  <a:tcPr/>
                </a:tc>
                <a:tc>
                  <a:txBody>
                    <a:bodyPr/>
                    <a:lstStyle/>
                    <a:p>
                      <a:r>
                        <a:rPr lang="en-US" cap="all" baseline="0" dirty="0" smtClean="0"/>
                        <a:t>a</a:t>
                      </a:r>
                      <a:endParaRPr lang="en-US" cap="all" baseline="0" dirty="0"/>
                    </a:p>
                  </a:txBody>
                  <a:tcPr/>
                </a:tc>
                <a:tc>
                  <a:txBody>
                    <a:bodyPr/>
                    <a:lstStyle/>
                    <a:p>
                      <a:r>
                        <a:rPr lang="en-US" cap="all" baseline="0" dirty="0" smtClean="0"/>
                        <a:t>o</a:t>
                      </a:r>
                      <a:endParaRPr lang="en-US" cap="all" baseline="0" dirty="0"/>
                    </a:p>
                  </a:txBody>
                  <a:tcPr/>
                </a:tc>
                <a:tc>
                  <a:txBody>
                    <a:bodyPr/>
                    <a:lstStyle/>
                    <a:p>
                      <a:r>
                        <a:rPr lang="en-US" cap="all" baseline="0" dirty="0" err="1" smtClean="0"/>
                        <a:t>i</a:t>
                      </a:r>
                      <a:endParaRPr lang="en-US" cap="all" baseline="0" dirty="0"/>
                    </a:p>
                  </a:txBody>
                  <a:tcPr/>
                </a:tc>
                <a:tc>
                  <a:txBody>
                    <a:bodyPr/>
                    <a:lstStyle/>
                    <a:p>
                      <a:r>
                        <a:rPr lang="en-US" cap="all" baseline="0" dirty="0" smtClean="0"/>
                        <a:t>n</a:t>
                      </a:r>
                      <a:endParaRPr lang="en-US" cap="all" baseline="0" dirty="0"/>
                    </a:p>
                  </a:txBody>
                  <a:tcPr/>
                </a:tc>
                <a:tc>
                  <a:txBody>
                    <a:bodyPr/>
                    <a:lstStyle/>
                    <a:p>
                      <a:r>
                        <a:rPr lang="en-US" cap="all" baseline="0" dirty="0" smtClean="0"/>
                        <a:t>s</a:t>
                      </a:r>
                      <a:endParaRPr lang="en-US" cap="all" baseline="0" dirty="0"/>
                    </a:p>
                  </a:txBody>
                  <a:tcPr/>
                </a:tc>
              </a:tr>
              <a:tr h="370840">
                <a:tc>
                  <a:txBody>
                    <a:bodyPr/>
                    <a:lstStyle/>
                    <a:p>
                      <a:r>
                        <a:rPr lang="en-US" b="1" dirty="0" smtClean="0">
                          <a:solidFill>
                            <a:srgbClr val="FF0000"/>
                          </a:solidFill>
                        </a:rPr>
                        <a:t>J</a:t>
                      </a:r>
                      <a:endParaRPr lang="en-US" b="1" dirty="0">
                        <a:solidFill>
                          <a:srgbClr val="FF0000"/>
                        </a:solidFill>
                      </a:endParaRPr>
                    </a:p>
                  </a:txBody>
                  <a:tcPr/>
                </a:tc>
                <a:tc>
                  <a:txBody>
                    <a:bodyPr/>
                    <a:lstStyle/>
                    <a:p>
                      <a:r>
                        <a:rPr lang="en-US" dirty="0" smtClean="0"/>
                        <a:t>F</a:t>
                      </a:r>
                      <a:endParaRPr lang="en-US" dirty="0"/>
                    </a:p>
                  </a:txBody>
                  <a:tcPr/>
                </a:tc>
                <a:tc>
                  <a:txBody>
                    <a:bodyPr/>
                    <a:lstStyle/>
                    <a:p>
                      <a:r>
                        <a:rPr lang="en-US" dirty="0" smtClean="0"/>
                        <a:t>Q</a:t>
                      </a:r>
                      <a:endParaRPr lang="en-US" dirty="0"/>
                    </a:p>
                  </a:txBody>
                  <a:tcPr/>
                </a:tc>
                <a:tc>
                  <a:txBody>
                    <a:bodyPr/>
                    <a:lstStyle/>
                    <a:p>
                      <a:r>
                        <a:rPr lang="en-US" dirty="0" smtClean="0"/>
                        <a:t>J </a:t>
                      </a:r>
                      <a:endParaRPr lang="en-US" dirty="0"/>
                    </a:p>
                  </a:txBody>
                  <a:tcPr/>
                </a:tc>
                <a:tc>
                  <a:txBody>
                    <a:bodyPr/>
                    <a:lstStyle/>
                    <a:p>
                      <a:r>
                        <a:rPr lang="en-US" dirty="0" smtClean="0"/>
                        <a:t>V</a:t>
                      </a:r>
                      <a:endParaRPr lang="en-US" dirty="0"/>
                    </a:p>
                  </a:txBody>
                  <a:tcPr/>
                </a:tc>
                <a:tc>
                  <a:txBody>
                    <a:bodyPr/>
                    <a:lstStyle/>
                    <a:p>
                      <a:r>
                        <a:rPr lang="en-US" dirty="0" smtClean="0"/>
                        <a:t>B</a:t>
                      </a:r>
                      <a:endParaRPr lang="en-US" dirty="0"/>
                    </a:p>
                  </a:txBody>
                  <a:tcPr/>
                </a:tc>
                <a:tc>
                  <a:txBody>
                    <a:bodyPr/>
                    <a:lstStyle/>
                    <a:p>
                      <a:r>
                        <a:rPr lang="en-US" dirty="0" smtClean="0"/>
                        <a:t>W</a:t>
                      </a:r>
                      <a:endParaRPr lang="en-US" dirty="0"/>
                    </a:p>
                  </a:txBody>
                  <a:tcPr/>
                </a:tc>
                <a:tc>
                  <a:txBody>
                    <a:bodyPr/>
                    <a:lstStyle/>
                    <a:p>
                      <a:r>
                        <a:rPr lang="en-US" dirty="0" smtClean="0"/>
                        <a:t>R</a:t>
                      </a:r>
                      <a:endParaRPr lang="en-US" dirty="0"/>
                    </a:p>
                  </a:txBody>
                  <a:tcPr/>
                </a:tc>
              </a:tr>
              <a:tr h="370840">
                <a:tc>
                  <a:txBody>
                    <a:bodyPr/>
                    <a:lstStyle/>
                    <a:p>
                      <a:r>
                        <a:rPr lang="en-US" b="1" dirty="0" smtClean="0">
                          <a:solidFill>
                            <a:srgbClr val="FF0000"/>
                          </a:solidFill>
                        </a:rPr>
                        <a:t>C</a:t>
                      </a:r>
                      <a:endParaRPr lang="en-US" b="1" dirty="0">
                        <a:solidFill>
                          <a:srgbClr val="FF0000"/>
                        </a:solidFill>
                      </a:endParaRPr>
                    </a:p>
                  </a:txBody>
                  <a:tcPr/>
                </a:tc>
                <a:tc>
                  <a:txBody>
                    <a:bodyPr/>
                    <a:lstStyle/>
                    <a:p>
                      <a:r>
                        <a:rPr lang="en-US" dirty="0" smtClean="0"/>
                        <a:t>Y</a:t>
                      </a:r>
                      <a:endParaRPr lang="en-US" dirty="0"/>
                    </a:p>
                  </a:txBody>
                  <a:tcPr/>
                </a:tc>
                <a:tc>
                  <a:txBody>
                    <a:bodyPr/>
                    <a:lstStyle/>
                    <a:p>
                      <a:r>
                        <a:rPr lang="en-US" dirty="0" smtClean="0"/>
                        <a:t>J</a:t>
                      </a:r>
                      <a:endParaRPr lang="en-US" dirty="0"/>
                    </a:p>
                  </a:txBody>
                  <a:tcPr/>
                </a:tc>
                <a:tc>
                  <a:txBody>
                    <a:bodyPr/>
                    <a:lstStyle/>
                    <a:p>
                      <a:r>
                        <a:rPr lang="en-US" dirty="0" smtClean="0"/>
                        <a:t>C</a:t>
                      </a:r>
                      <a:endParaRPr lang="en-US" dirty="0"/>
                    </a:p>
                  </a:txBody>
                  <a:tcPr/>
                </a:tc>
                <a:tc>
                  <a:txBody>
                    <a:bodyPr/>
                    <a:lstStyle/>
                    <a:p>
                      <a:r>
                        <a:rPr lang="en-US" dirty="0" smtClean="0"/>
                        <a:t>O</a:t>
                      </a:r>
                      <a:endParaRPr lang="en-US" dirty="0"/>
                    </a:p>
                  </a:txBody>
                  <a:tcPr/>
                </a:tc>
                <a:tc>
                  <a:txBody>
                    <a:bodyPr/>
                    <a:lstStyle/>
                    <a:p>
                      <a:r>
                        <a:rPr lang="en-US" dirty="0" smtClean="0"/>
                        <a:t>U</a:t>
                      </a:r>
                      <a:endParaRPr lang="en-US" dirty="0"/>
                    </a:p>
                  </a:txBody>
                  <a:tcPr/>
                </a:tc>
                <a:tc>
                  <a:txBody>
                    <a:bodyPr/>
                    <a:lstStyle/>
                    <a:p>
                      <a:r>
                        <a:rPr lang="en-US" dirty="0" smtClean="0"/>
                        <a:t>P</a:t>
                      </a:r>
                      <a:endParaRPr lang="en-US" dirty="0"/>
                    </a:p>
                  </a:txBody>
                  <a:tcPr/>
                </a:tc>
                <a:tc>
                  <a:txBody>
                    <a:bodyPr/>
                    <a:lstStyle/>
                    <a:p>
                      <a:r>
                        <a:rPr lang="en-US" dirty="0" smtClean="0"/>
                        <a:t>K</a:t>
                      </a:r>
                      <a:endParaRPr lang="en-US" dirty="0"/>
                    </a:p>
                  </a:txBody>
                  <a:tcPr/>
                </a:tc>
              </a:tr>
              <a:tr h="370840">
                <a:tc>
                  <a:txBody>
                    <a:bodyPr/>
                    <a:lstStyle/>
                    <a:p>
                      <a:r>
                        <a:rPr lang="en-US" b="1" dirty="0" smtClean="0">
                          <a:solidFill>
                            <a:srgbClr val="FF0000"/>
                          </a:solidFill>
                        </a:rPr>
                        <a:t>N</a:t>
                      </a:r>
                      <a:endParaRPr lang="en-US" b="1" dirty="0">
                        <a:solidFill>
                          <a:srgbClr val="FF0000"/>
                        </a:solidFill>
                      </a:endParaRPr>
                    </a:p>
                  </a:txBody>
                  <a:tcPr/>
                </a:tc>
                <a:tc>
                  <a:txBody>
                    <a:bodyPr/>
                    <a:lstStyle/>
                    <a:p>
                      <a:r>
                        <a:rPr lang="en-US" dirty="0" smtClean="0"/>
                        <a:t>J</a:t>
                      </a:r>
                      <a:endParaRPr lang="en-US" dirty="0"/>
                    </a:p>
                  </a:txBody>
                  <a:tcPr/>
                </a:tc>
                <a:tc>
                  <a:txBody>
                    <a:bodyPr/>
                    <a:lstStyle/>
                    <a:p>
                      <a:r>
                        <a:rPr lang="en-US" dirty="0" smtClean="0"/>
                        <a:t>U</a:t>
                      </a:r>
                      <a:endParaRPr lang="en-US" dirty="0"/>
                    </a:p>
                  </a:txBody>
                  <a:tcPr/>
                </a:tc>
                <a:tc>
                  <a:txBody>
                    <a:bodyPr/>
                    <a:lstStyle/>
                    <a:p>
                      <a:r>
                        <a:rPr lang="en-US" dirty="0" smtClean="0"/>
                        <a:t>N</a:t>
                      </a:r>
                      <a:endParaRPr lang="en-US" dirty="0"/>
                    </a:p>
                  </a:txBody>
                  <a:tcPr/>
                </a:tc>
                <a:tc>
                  <a:txBody>
                    <a:bodyPr/>
                    <a:lstStyle/>
                    <a:p>
                      <a:r>
                        <a:rPr lang="en-US" dirty="0" smtClean="0"/>
                        <a:t>Z</a:t>
                      </a:r>
                      <a:endParaRPr lang="en-US" dirty="0"/>
                    </a:p>
                  </a:txBody>
                  <a:tcPr/>
                </a:tc>
                <a:tc>
                  <a:txBody>
                    <a:bodyPr/>
                    <a:lstStyle/>
                    <a:p>
                      <a:r>
                        <a:rPr lang="en-US" dirty="0" smtClean="0"/>
                        <a:t>F</a:t>
                      </a:r>
                      <a:endParaRPr lang="en-US" dirty="0"/>
                    </a:p>
                  </a:txBody>
                  <a:tcPr/>
                </a:tc>
                <a:tc>
                  <a:txBody>
                    <a:bodyPr/>
                    <a:lstStyle/>
                    <a:p>
                      <a:r>
                        <a:rPr lang="en-US" dirty="0" smtClean="0"/>
                        <a:t>A</a:t>
                      </a:r>
                      <a:endParaRPr lang="en-US" dirty="0"/>
                    </a:p>
                  </a:txBody>
                  <a:tcPr/>
                </a:tc>
                <a:tc>
                  <a:txBody>
                    <a:bodyPr/>
                    <a:lstStyle/>
                    <a:p>
                      <a:r>
                        <a:rPr lang="en-US" dirty="0" smtClean="0"/>
                        <a:t>V</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to decrypt</a:t>
            </a:r>
            <a:endParaRPr lang="en-US" dirty="0"/>
          </a:p>
        </p:txBody>
      </p:sp>
      <p:sp>
        <p:nvSpPr>
          <p:cNvPr id="3" name="Content Placeholder 2"/>
          <p:cNvSpPr>
            <a:spLocks noGrp="1"/>
          </p:cNvSpPr>
          <p:nvPr>
            <p:ph idx="1"/>
          </p:nvPr>
        </p:nvSpPr>
        <p:spPr/>
        <p:txBody>
          <a:bodyPr/>
          <a:lstStyle/>
          <a:p>
            <a:r>
              <a:rPr lang="en-US" dirty="0" smtClean="0"/>
              <a:t>jprwsttiqrugmyzfnvhcnscffnyjufybnqznubvqiftjujlnsxrayedzbtxcmcytmbubrwcffnyjufybnqznrugmyzfnvhcnszenyqwcpmzejar </a:t>
            </a:r>
          </a:p>
          <a:p>
            <a:endParaRPr lang="en-US" dirty="0" smtClean="0"/>
          </a:p>
          <a:p>
            <a:r>
              <a:rPr lang="en-US" dirty="0" smtClean="0">
                <a:hlinkClick r:id="rId2"/>
              </a:rPr>
              <a:t>http://math.ucsd.edu/~crypto/java/EARLYCIPHERS/Vigenere.html</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vigenere</a:t>
            </a:r>
            <a:r>
              <a:rPr lang="en-US" dirty="0" smtClean="0"/>
              <a:t> with crib</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066800" y="1295400"/>
            <a:ext cx="7467600" cy="253255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85800" y="4191000"/>
            <a:ext cx="7962742" cy="1905000"/>
          </a:xfrm>
          <a:prstGeom prst="rect">
            <a:avLst/>
          </a:prstGeom>
          <a:noFill/>
          <a:ln w="9525">
            <a:noFill/>
            <a:miter lim="800000"/>
            <a:headEnd/>
            <a:tailEnd/>
          </a:ln>
        </p:spPr>
      </p:pic>
      <p:sp>
        <p:nvSpPr>
          <p:cNvPr id="7" name="TextBox 6"/>
          <p:cNvSpPr txBox="1"/>
          <p:nvPr/>
        </p:nvSpPr>
        <p:spPr>
          <a:xfrm>
            <a:off x="4572000" y="4419600"/>
            <a:ext cx="2332690" cy="523220"/>
          </a:xfrm>
          <a:prstGeom prst="rect">
            <a:avLst/>
          </a:prstGeom>
          <a:noFill/>
        </p:spPr>
        <p:txBody>
          <a:bodyPr wrap="none" rtlCol="0">
            <a:spAutoFit/>
          </a:bodyPr>
          <a:lstStyle/>
          <a:p>
            <a:r>
              <a:rPr lang="en-US" sz="2800" dirty="0" smtClean="0">
                <a:latin typeface="Courier New" pitchFamily="49" charset="0"/>
                <a:cs typeface="Courier New" pitchFamily="49" charset="0"/>
              </a:rPr>
              <a:t>JITTE RBUG</a:t>
            </a:r>
            <a:endParaRPr lang="en-US" sz="2800" dirty="0">
              <a:latin typeface="Courier New" pitchFamily="49" charset="0"/>
              <a:cs typeface="Courier New" pitchFamily="49" charset="0"/>
            </a:endParaRPr>
          </a:p>
        </p:txBody>
      </p:sp>
      <p:sp>
        <p:nvSpPr>
          <p:cNvPr id="8" name="TextBox 7"/>
          <p:cNvSpPr txBox="1"/>
          <p:nvPr/>
        </p:nvSpPr>
        <p:spPr>
          <a:xfrm>
            <a:off x="2057400" y="5029200"/>
            <a:ext cx="2332690" cy="523220"/>
          </a:xfrm>
          <a:prstGeom prst="rect">
            <a:avLst/>
          </a:prstGeom>
          <a:noFill/>
        </p:spPr>
        <p:txBody>
          <a:bodyPr wrap="none" rtlCol="0">
            <a:spAutoFit/>
          </a:bodyPr>
          <a:lstStyle/>
          <a:p>
            <a:r>
              <a:rPr lang="en-US" sz="2800" dirty="0" smtClean="0">
                <a:latin typeface="Courier New" pitchFamily="49" charset="0"/>
                <a:cs typeface="Courier New" pitchFamily="49" charset="0"/>
              </a:rPr>
              <a:t>JITTE RBUG</a:t>
            </a:r>
            <a:endParaRPr lang="en-US" sz="2800" dirty="0">
              <a:latin typeface="Courier New" pitchFamily="49" charset="0"/>
              <a:cs typeface="Courier New" pitchFamily="49" charset="0"/>
            </a:endParaRPr>
          </a:p>
        </p:txBody>
      </p:sp>
      <p:sp>
        <p:nvSpPr>
          <p:cNvPr id="9" name="TextBox 8"/>
          <p:cNvSpPr txBox="1"/>
          <p:nvPr/>
        </p:nvSpPr>
        <p:spPr>
          <a:xfrm>
            <a:off x="5867400" y="5638800"/>
            <a:ext cx="2332690" cy="523220"/>
          </a:xfrm>
          <a:prstGeom prst="rect">
            <a:avLst/>
          </a:prstGeom>
          <a:noFill/>
        </p:spPr>
        <p:txBody>
          <a:bodyPr wrap="none" rtlCol="0">
            <a:spAutoFit/>
          </a:bodyPr>
          <a:lstStyle/>
          <a:p>
            <a:r>
              <a:rPr lang="en-US" sz="2800" dirty="0" smtClean="0">
                <a:latin typeface="Courier New" pitchFamily="49" charset="0"/>
                <a:cs typeface="Courier New" pitchFamily="49" charset="0"/>
              </a:rPr>
              <a:t>JITTE RBUG</a:t>
            </a:r>
            <a:endParaRPr lang="en-US" sz="28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a:t>
            </a:r>
            <a:endParaRPr lang="en-US" dirty="0"/>
          </a:p>
        </p:txBody>
      </p:sp>
      <p:sp>
        <p:nvSpPr>
          <p:cNvPr id="3" name="Content Placeholder 2"/>
          <p:cNvSpPr>
            <a:spLocks noGrp="1"/>
          </p:cNvSpPr>
          <p:nvPr>
            <p:ph idx="1"/>
          </p:nvPr>
        </p:nvSpPr>
        <p:spPr/>
        <p:txBody>
          <a:bodyPr/>
          <a:lstStyle/>
          <a:p>
            <a:r>
              <a:rPr lang="en-US" dirty="0" smtClean="0"/>
              <a:t>Try #9</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Playfair</a:t>
            </a:r>
            <a:r>
              <a:rPr lang="en-US" dirty="0" smtClean="0"/>
              <a:t> cipher</a:t>
            </a:r>
            <a:endParaRPr lang="en-US" dirty="0"/>
          </a:p>
        </p:txBody>
      </p:sp>
      <p:sp>
        <p:nvSpPr>
          <p:cNvPr id="3" name="Content Placeholder 2"/>
          <p:cNvSpPr>
            <a:spLocks noGrp="1"/>
          </p:cNvSpPr>
          <p:nvPr>
            <p:ph idx="1"/>
          </p:nvPr>
        </p:nvSpPr>
        <p:spPr>
          <a:xfrm>
            <a:off x="304800" y="1554163"/>
            <a:ext cx="8686800" cy="884238"/>
          </a:xfrm>
        </p:spPr>
        <p:txBody>
          <a:bodyPr/>
          <a:lstStyle/>
          <a:p>
            <a:r>
              <a:rPr lang="en-US" dirty="0" smtClean="0">
                <a:hlinkClick r:id="rId2"/>
              </a:rPr>
              <a:t>Description from Wikipedia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tour of the second set</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Challenge 1</a:t>
            </a:r>
            <a:r>
              <a:rPr lang="en-US" dirty="0" smtClean="0"/>
              <a:t> (</a:t>
            </a:r>
            <a:r>
              <a:rPr lang="en-US" dirty="0" smtClean="0">
                <a:hlinkClick r:id="rId3" action="ppaction://hlinkfile"/>
              </a:rPr>
              <a:t>solution</a:t>
            </a:r>
            <a:r>
              <a:rPr lang="en-US" dirty="0" smtClean="0"/>
              <a:t>)</a:t>
            </a:r>
          </a:p>
          <a:p>
            <a:r>
              <a:rPr lang="en-US" dirty="0" smtClean="0">
                <a:hlinkClick r:id="rId4" action="ppaction://hlinkfile"/>
              </a:rPr>
              <a:t>Challenge 2</a:t>
            </a:r>
            <a:r>
              <a:rPr lang="en-US" dirty="0" smtClean="0"/>
              <a:t> (</a:t>
            </a:r>
            <a:r>
              <a:rPr lang="en-US" dirty="0" smtClean="0">
                <a:hlinkClick r:id="rId5" action="ppaction://hlinkfile"/>
              </a:rPr>
              <a:t>solution</a:t>
            </a:r>
            <a:r>
              <a:rPr lang="en-US" dirty="0" smtClean="0"/>
              <a:t>)</a:t>
            </a:r>
          </a:p>
          <a:p>
            <a:r>
              <a:rPr lang="en-US" dirty="0" smtClean="0">
                <a:hlinkClick r:id="rId6" action="ppaction://hlinkfile"/>
              </a:rPr>
              <a:t>Challenge 3</a:t>
            </a:r>
            <a:r>
              <a:rPr lang="en-US" dirty="0" smtClean="0"/>
              <a:t> (</a:t>
            </a:r>
            <a:r>
              <a:rPr lang="en-US" dirty="0" smtClean="0">
                <a:hlinkClick r:id="rId7" action="ppaction://hlinkfile"/>
              </a:rPr>
              <a:t>solution</a:t>
            </a:r>
            <a:r>
              <a:rPr lang="en-US" dirty="0" smtClean="0"/>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Playfair</a:t>
            </a:r>
            <a:r>
              <a:rPr lang="en-US" dirty="0" smtClean="0"/>
              <a:t> cipher: a few facts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Any plaintext letter can be replaced by up to 5 different </a:t>
            </a:r>
            <a:r>
              <a:rPr lang="en-US" dirty="0" err="1" smtClean="0"/>
              <a:t>ciphertext</a:t>
            </a:r>
            <a:r>
              <a:rPr lang="en-US" dirty="0" smtClean="0"/>
              <a:t> letters.</a:t>
            </a:r>
          </a:p>
          <a:p>
            <a:pPr lvl="0"/>
            <a:r>
              <a:rPr lang="en-US" dirty="0" smtClean="0"/>
              <a:t>Every </a:t>
            </a:r>
            <a:r>
              <a:rPr lang="en-US" dirty="0" err="1" smtClean="0"/>
              <a:t>ciphertext</a:t>
            </a:r>
            <a:r>
              <a:rPr lang="en-US" dirty="0" smtClean="0"/>
              <a:t> letter could have come from up to 5 different plaintext letters.</a:t>
            </a:r>
          </a:p>
          <a:p>
            <a:pPr lvl="0"/>
            <a:r>
              <a:rPr lang="en-US" dirty="0" smtClean="0"/>
              <a:t>About 2/3 of the time one would expect to use the “rectangle” substitution scheme (note: this is symmetric – pt </a:t>
            </a:r>
            <a:r>
              <a:rPr lang="en-US" dirty="0" smtClean="0">
                <a:sym typeface="Wingdings"/>
              </a:rPr>
              <a:t></a:t>
            </a:r>
            <a:r>
              <a:rPr lang="en-US" dirty="0" smtClean="0"/>
              <a:t> CT implies that CT </a:t>
            </a:r>
            <a:r>
              <a:rPr lang="en-US" dirty="0" smtClean="0">
                <a:sym typeface="Wingdings"/>
              </a:rPr>
              <a:t></a:t>
            </a:r>
            <a:r>
              <a:rPr lang="en-US" dirty="0" smtClean="0"/>
              <a:t> pt.</a:t>
            </a:r>
          </a:p>
          <a:p>
            <a:pPr lvl="0"/>
            <a:r>
              <a:rPr lang="en-US" dirty="0" smtClean="0"/>
              <a:t>with 1/6 of the time, row and 1/6 of the time, column (not symmetric).</a:t>
            </a:r>
          </a:p>
          <a:p>
            <a:pPr lvl="0"/>
            <a:r>
              <a:rPr lang="en-US" dirty="0" smtClean="0"/>
              <a:t>If “</a:t>
            </a:r>
            <a:r>
              <a:rPr lang="en-US" dirty="0" err="1" smtClean="0"/>
              <a:t>ab</a:t>
            </a:r>
            <a:r>
              <a:rPr lang="en-US" dirty="0" smtClean="0"/>
              <a:t>” </a:t>
            </a:r>
            <a:r>
              <a:rPr lang="en-US" dirty="0" smtClean="0">
                <a:sym typeface="Wingdings"/>
              </a:rPr>
              <a:t></a:t>
            </a:r>
            <a:r>
              <a:rPr lang="en-US" dirty="0" smtClean="0"/>
              <a:t>   “OR”, what do you know about </a:t>
            </a:r>
            <a:r>
              <a:rPr lang="en-US" dirty="0" err="1" smtClean="0"/>
              <a:t>about</a:t>
            </a:r>
            <a:r>
              <a:rPr lang="en-US" dirty="0" smtClean="0"/>
              <a:t> “</a:t>
            </a:r>
            <a:r>
              <a:rPr lang="en-US" dirty="0" err="1" smtClean="0"/>
              <a:t>ba</a:t>
            </a:r>
            <a:r>
              <a:rPr lang="en-US" dirty="0" smtClean="0"/>
              <a: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Playfair</a:t>
            </a:r>
            <a:r>
              <a:rPr lang="en-US" dirty="0" smtClean="0"/>
              <a:t> cipher: cryptanalysis</a:t>
            </a:r>
            <a:endParaRPr lang="en-US" dirty="0"/>
          </a:p>
        </p:txBody>
      </p:sp>
      <p:sp>
        <p:nvSpPr>
          <p:cNvPr id="4" name="TextBox 3"/>
          <p:cNvSpPr txBox="1"/>
          <p:nvPr/>
        </p:nvSpPr>
        <p:spPr>
          <a:xfrm>
            <a:off x="228600" y="1981200"/>
            <a:ext cx="8763000" cy="1569660"/>
          </a:xfrm>
          <a:prstGeom prst="rect">
            <a:avLst/>
          </a:prstGeom>
          <a:noFill/>
        </p:spPr>
        <p:txBody>
          <a:bodyPr wrap="square" rtlCol="0">
            <a:spAutoFit/>
          </a:bodyPr>
          <a:lstStyle/>
          <a:p>
            <a:r>
              <a:rPr lang="en-US" sz="2400" dirty="0">
                <a:latin typeface="Courier New" pitchFamily="49" charset="0"/>
                <a:cs typeface="Courier New" pitchFamily="49" charset="0"/>
              </a:rPr>
              <a:t>PB PM ON HM PD NM IR IY FH KP AV UQ OI DO </a:t>
            </a:r>
            <a:endParaRPr lang="en-US" sz="2400" dirty="0" smtClean="0">
              <a:latin typeface="Courier New" pitchFamily="49" charset="0"/>
              <a:cs typeface="Courier New" pitchFamily="49" charset="0"/>
            </a:endParaRPr>
          </a:p>
          <a:p>
            <a:r>
              <a:rPr lang="en-US" sz="2400" dirty="0" smtClean="0">
                <a:latin typeface="Courier New" pitchFamily="49" charset="0"/>
                <a:cs typeface="Courier New" pitchFamily="49" charset="0"/>
              </a:rPr>
              <a:t>LB </a:t>
            </a:r>
            <a:r>
              <a:rPr lang="en-US" sz="2400" dirty="0">
                <a:latin typeface="Courier New" pitchFamily="49" charset="0"/>
                <a:cs typeface="Courier New" pitchFamily="49" charset="0"/>
              </a:rPr>
              <a:t>DZ QD GC YM IO KU </a:t>
            </a:r>
            <a:r>
              <a:rPr lang="en-US" sz="2400" dirty="0" smtClean="0">
                <a:latin typeface="Courier New" pitchFamily="49" charset="0"/>
                <a:cs typeface="Courier New" pitchFamily="49" charset="0"/>
              </a:rPr>
              <a:t>KN DP </a:t>
            </a:r>
            <a:r>
              <a:rPr lang="en-US" sz="2400" dirty="0">
                <a:latin typeface="Courier New" pitchFamily="49" charset="0"/>
                <a:cs typeface="Courier New" pitchFamily="49" charset="0"/>
              </a:rPr>
              <a:t>PK IY BO CN RP </a:t>
            </a:r>
            <a:endParaRPr lang="en-US" sz="2400" dirty="0" smtClean="0">
              <a:latin typeface="Courier New" pitchFamily="49" charset="0"/>
              <a:cs typeface="Courier New" pitchFamily="49" charset="0"/>
            </a:endParaRPr>
          </a:p>
          <a:p>
            <a:r>
              <a:rPr lang="en-US" sz="2400" dirty="0" smtClean="0">
                <a:latin typeface="Courier New" pitchFamily="49" charset="0"/>
                <a:cs typeface="Courier New" pitchFamily="49" charset="0"/>
              </a:rPr>
              <a:t>PC </a:t>
            </a:r>
            <a:r>
              <a:rPr lang="en-US" sz="2400" dirty="0">
                <a:latin typeface="Courier New" pitchFamily="49" charset="0"/>
                <a:cs typeface="Courier New" pitchFamily="49" charset="0"/>
              </a:rPr>
              <a:t>HQ XN PF BO PT KL ZN NQ TF PE PF UK TN </a:t>
            </a:r>
            <a:endParaRPr lang="en-US" sz="2400" dirty="0" smtClean="0">
              <a:latin typeface="Courier New" pitchFamily="49" charset="0"/>
              <a:cs typeface="Courier New" pitchFamily="49" charset="0"/>
            </a:endParaRPr>
          </a:p>
          <a:p>
            <a:r>
              <a:rPr lang="en-US" sz="2400" dirty="0" smtClean="0">
                <a:latin typeface="Courier New" pitchFamily="49" charset="0"/>
                <a:cs typeface="Courier New" pitchFamily="49" charset="0"/>
              </a:rPr>
              <a:t>HT ON NU </a:t>
            </a:r>
            <a:r>
              <a:rPr lang="en-US" sz="2400" dirty="0">
                <a:latin typeface="Courier New" pitchFamily="49" charset="0"/>
                <a:cs typeface="Courier New" pitchFamily="49" charset="0"/>
              </a:rPr>
              <a:t>BI NQ CZ BW DY RI TF GU AF RZ</a:t>
            </a:r>
          </a:p>
        </p:txBody>
      </p:sp>
      <p:sp>
        <p:nvSpPr>
          <p:cNvPr id="5" name="TextBox 4"/>
          <p:cNvSpPr txBox="1"/>
          <p:nvPr/>
        </p:nvSpPr>
        <p:spPr>
          <a:xfrm>
            <a:off x="4419600" y="5638800"/>
            <a:ext cx="4038600" cy="369332"/>
          </a:xfrm>
          <a:prstGeom prst="rect">
            <a:avLst/>
          </a:prstGeom>
          <a:noFill/>
        </p:spPr>
        <p:txBody>
          <a:bodyPr wrap="square" rtlCol="0">
            <a:spAutoFit/>
          </a:bodyPr>
          <a:lstStyle/>
          <a:p>
            <a:r>
              <a:rPr lang="en-US" dirty="0" smtClean="0"/>
              <a:t>Crib: “</a:t>
            </a:r>
            <a:r>
              <a:rPr lang="en-US" dirty="0" err="1" smtClean="0"/>
              <a:t>thatalittlelight</a:t>
            </a:r>
            <a:r>
              <a:rPr lang="en-US" dirty="0" smtClean="0"/>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Playfair</a:t>
            </a:r>
            <a:r>
              <a:rPr lang="en-US" dirty="0" smtClean="0"/>
              <a:t> cipher: cryptanalysis</a:t>
            </a:r>
            <a:endParaRPr lang="en-US" dirty="0"/>
          </a:p>
        </p:txBody>
      </p:sp>
      <p:sp>
        <p:nvSpPr>
          <p:cNvPr id="3" name="Content Placeholder 2"/>
          <p:cNvSpPr>
            <a:spLocks noGrp="1"/>
          </p:cNvSpPr>
          <p:nvPr>
            <p:ph idx="1"/>
          </p:nvPr>
        </p:nvSpPr>
        <p:spPr>
          <a:xfrm>
            <a:off x="304800" y="1554163"/>
            <a:ext cx="8686800" cy="884238"/>
          </a:xfrm>
        </p:spPr>
        <p:txBody>
          <a:bodyPr/>
          <a:lstStyle/>
          <a:p>
            <a:r>
              <a:rPr lang="en-US" dirty="0" smtClean="0"/>
              <a:t>Look at the crib: “</a:t>
            </a:r>
            <a:r>
              <a:rPr lang="en-US" dirty="0" err="1" smtClean="0">
                <a:latin typeface="Courier New" pitchFamily="49" charset="0"/>
                <a:cs typeface="Courier New" pitchFamily="49" charset="0"/>
              </a:rPr>
              <a:t>thatalittlelight</a:t>
            </a:r>
            <a:r>
              <a:rPr lang="en-US" dirty="0" smtClean="0"/>
              <a:t>”</a:t>
            </a:r>
          </a:p>
          <a:p>
            <a:endParaRPr lang="en-US" dirty="0"/>
          </a:p>
        </p:txBody>
      </p:sp>
      <p:sp>
        <p:nvSpPr>
          <p:cNvPr id="5" name="Content Placeholder 2"/>
          <p:cNvSpPr txBox="1">
            <a:spLocks/>
          </p:cNvSpPr>
          <p:nvPr/>
        </p:nvSpPr>
        <p:spPr>
          <a:xfrm>
            <a:off x="304800" y="2438400"/>
            <a:ext cx="8686800" cy="884238"/>
          </a:xfrm>
          <a:prstGeom prst="rect">
            <a:avLst/>
          </a:prstGeom>
        </p:spPr>
        <p:txBody>
          <a:bodyPr vert="horz">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3200" dirty="0" smtClean="0">
                <a:solidFill>
                  <a:schemeClr val="tx2"/>
                </a:solidFill>
              </a:rPr>
              <a:t>It must have been paired like</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3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th</a:t>
            </a:r>
            <a:r>
              <a:rPr kumimoji="0" lang="en-US" sz="3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al it </a:t>
            </a:r>
            <a:r>
              <a:rPr kumimoji="0" lang="en-US" sz="3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tl</a:t>
            </a:r>
            <a:r>
              <a:rPr kumimoji="0" lang="en-US" sz="3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el </a:t>
            </a:r>
            <a:r>
              <a:rPr kumimoji="0" lang="en-US" sz="3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ig</a:t>
            </a:r>
            <a:r>
              <a:rPr kumimoji="0" lang="en-US" sz="3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ht</a:t>
            </a: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Content Placeholder 2"/>
          <p:cNvSpPr txBox="1">
            <a:spLocks/>
          </p:cNvSpPr>
          <p:nvPr/>
        </p:nvSpPr>
        <p:spPr>
          <a:xfrm>
            <a:off x="304800" y="3505200"/>
            <a:ext cx="8686800" cy="884238"/>
          </a:xfrm>
          <a:prstGeom prst="rect">
            <a:avLst/>
          </a:prstGeom>
        </p:spPr>
        <p:txBody>
          <a:bodyPr vert="horz">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3200" dirty="0" smtClean="0">
                <a:solidFill>
                  <a:schemeClr val="tx2"/>
                </a:solidFill>
              </a:rPr>
              <a:t>Which is nice since:</a:t>
            </a:r>
          </a:p>
          <a:p>
            <a:pPr marL="342900" indent="-342900" algn="ctr">
              <a:spcBef>
                <a:spcPct val="20000"/>
              </a:spcBef>
              <a:buClr>
                <a:schemeClr val="accent1"/>
              </a:buClr>
              <a:buSzPct val="70000"/>
            </a:pPr>
            <a:r>
              <a:rPr lang="en-US" sz="3200" dirty="0" smtClean="0">
                <a:solidFill>
                  <a:schemeClr val="tx2"/>
                </a:solidFill>
              </a:rPr>
              <a:t> </a:t>
            </a:r>
            <a:r>
              <a:rPr lang="en-US" sz="3200" u="sng" dirty="0" err="1">
                <a:solidFill>
                  <a:srgbClr val="C00000"/>
                </a:solidFill>
                <a:latin typeface="Courier New" pitchFamily="49" charset="0"/>
                <a:cs typeface="Courier New" pitchFamily="49" charset="0"/>
              </a:rPr>
              <a:t>th</a:t>
            </a:r>
            <a:r>
              <a:rPr lang="en-US" sz="3200" dirty="0">
                <a:solidFill>
                  <a:schemeClr val="tx2"/>
                </a:solidFill>
                <a:latin typeface="Courier New" pitchFamily="49" charset="0"/>
                <a:cs typeface="Courier New" pitchFamily="49" charset="0"/>
              </a:rPr>
              <a:t> at al it </a:t>
            </a:r>
            <a:r>
              <a:rPr lang="en-US" sz="3200" dirty="0" err="1">
                <a:solidFill>
                  <a:schemeClr val="tx2"/>
                </a:solidFill>
                <a:latin typeface="Courier New" pitchFamily="49" charset="0"/>
                <a:cs typeface="Courier New" pitchFamily="49" charset="0"/>
              </a:rPr>
              <a:t>tl</a:t>
            </a:r>
            <a:r>
              <a:rPr lang="en-US" sz="3200" dirty="0">
                <a:solidFill>
                  <a:schemeClr val="tx2"/>
                </a:solidFill>
                <a:latin typeface="Courier New" pitchFamily="49" charset="0"/>
                <a:cs typeface="Courier New" pitchFamily="49" charset="0"/>
              </a:rPr>
              <a:t> el </a:t>
            </a:r>
            <a:r>
              <a:rPr lang="en-US" sz="3200" dirty="0" err="1">
                <a:solidFill>
                  <a:schemeClr val="tx2"/>
                </a:solidFill>
                <a:latin typeface="Courier New" pitchFamily="49" charset="0"/>
                <a:cs typeface="Courier New" pitchFamily="49" charset="0"/>
              </a:rPr>
              <a:t>ig</a:t>
            </a:r>
            <a:r>
              <a:rPr lang="en-US" sz="3200" dirty="0">
                <a:solidFill>
                  <a:schemeClr val="tx2"/>
                </a:solidFill>
                <a:latin typeface="Courier New" pitchFamily="49" charset="0"/>
                <a:cs typeface="Courier New" pitchFamily="49" charset="0"/>
              </a:rPr>
              <a:t> </a:t>
            </a:r>
            <a:r>
              <a:rPr lang="en-US" sz="3200" u="sng" dirty="0">
                <a:solidFill>
                  <a:srgbClr val="C00000"/>
                </a:solidFill>
                <a:latin typeface="Courier New" pitchFamily="49" charset="0"/>
                <a:cs typeface="Courier New" pitchFamily="49" charset="0"/>
              </a:rPr>
              <a:t>ht</a:t>
            </a:r>
            <a:endParaRPr lang="en-US" sz="3200" u="sng" dirty="0">
              <a:solidFill>
                <a:srgbClr val="C00000"/>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Playfair</a:t>
            </a:r>
            <a:r>
              <a:rPr lang="en-US" dirty="0" smtClean="0"/>
              <a:t> cipher: cryptanalysis</a:t>
            </a:r>
            <a:endParaRPr lang="en-US" dirty="0"/>
          </a:p>
        </p:txBody>
      </p:sp>
      <p:sp>
        <p:nvSpPr>
          <p:cNvPr id="4" name="TextBox 3"/>
          <p:cNvSpPr txBox="1"/>
          <p:nvPr/>
        </p:nvSpPr>
        <p:spPr>
          <a:xfrm>
            <a:off x="685800" y="1524000"/>
            <a:ext cx="7467600" cy="3970318"/>
          </a:xfrm>
          <a:prstGeom prst="rect">
            <a:avLst/>
          </a:prstGeom>
          <a:noFill/>
        </p:spPr>
        <p:txBody>
          <a:bodyPr wrap="square" rtlCol="0">
            <a:spAutoFit/>
          </a:bodyPr>
          <a:lstStyle/>
          <a:p>
            <a:r>
              <a:rPr lang="en-US" dirty="0">
                <a:latin typeface="Courier New" pitchFamily="49" charset="0"/>
                <a:cs typeface="Courier New" pitchFamily="49" charset="0"/>
              </a:rPr>
              <a:t>								   </a:t>
            </a:r>
            <a:r>
              <a:rPr lang="en-US" dirty="0" smtClean="0">
                <a:latin typeface="Courier New" pitchFamily="49" charset="0"/>
                <a:cs typeface="Courier New" pitchFamily="49" charset="0"/>
              </a:rPr>
              <a:t>				   1  </a:t>
            </a:r>
            <a:r>
              <a:rPr lang="en-US" dirty="0">
                <a:latin typeface="Courier New" pitchFamily="49" charset="0"/>
                <a:cs typeface="Courier New" pitchFamily="49" charset="0"/>
              </a:rPr>
              <a:t>3</a:t>
            </a:r>
          </a:p>
          <a:p>
            <a:r>
              <a:rPr lang="en-US" dirty="0">
                <a:latin typeface="Courier New" pitchFamily="49" charset="0"/>
                <a:cs typeface="Courier New" pitchFamily="49" charset="0"/>
              </a:rPr>
              <a:t>PB PM ON HM PD NM IR IY FH KP AV UQ </a:t>
            </a:r>
            <a:r>
              <a:rPr lang="en-US" u="sng" dirty="0">
                <a:solidFill>
                  <a:srgbClr val="C00000"/>
                </a:solidFill>
                <a:latin typeface="Courier New" pitchFamily="49" charset="0"/>
                <a:cs typeface="Courier New" pitchFamily="49" charset="0"/>
              </a:rPr>
              <a:t>OI</a:t>
            </a:r>
            <a:r>
              <a:rPr lang="en-US" dirty="0">
                <a:latin typeface="Courier New" pitchFamily="49" charset="0"/>
                <a:cs typeface="Courier New" pitchFamily="49" charset="0"/>
              </a:rPr>
              <a:t> DO</a:t>
            </a:r>
          </a:p>
          <a:p>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th</a:t>
            </a:r>
            <a:r>
              <a:rPr lang="en-US" dirty="0" smtClean="0">
                <a:latin typeface="Courier New" pitchFamily="49" charset="0"/>
                <a:cs typeface="Courier New" pitchFamily="49" charset="0"/>
              </a:rPr>
              <a:t> at </a:t>
            </a:r>
            <a:r>
              <a:rPr lang="en-US" dirty="0">
                <a:latin typeface="Courier New" pitchFamily="49" charset="0"/>
                <a:cs typeface="Courier New" pitchFamily="49" charset="0"/>
              </a:rPr>
              <a:t>							</a:t>
            </a:r>
          </a:p>
          <a:p>
            <a:r>
              <a:rPr lang="en-US" dirty="0">
                <a:latin typeface="Courier New" pitchFamily="49" charset="0"/>
                <a:cs typeface="Courier New" pitchFamily="49" charset="0"/>
              </a:rPr>
              <a:t>2  </a:t>
            </a:r>
            <a:r>
              <a:rPr lang="en-US" dirty="0" smtClean="0">
                <a:latin typeface="Courier New" pitchFamily="49" charset="0"/>
                <a:cs typeface="Courier New" pitchFamily="49" charset="0"/>
              </a:rPr>
              <a:t>4  5  </a:t>
            </a:r>
            <a:r>
              <a:rPr lang="en-US" dirty="0">
                <a:latin typeface="Courier New" pitchFamily="49" charset="0"/>
                <a:cs typeface="Courier New" pitchFamily="49" charset="0"/>
              </a:rPr>
              <a:t>6 </a:t>
            </a:r>
            <a:r>
              <a:rPr lang="en-US" dirty="0" smtClean="0">
                <a:latin typeface="Courier New" pitchFamily="49" charset="0"/>
                <a:cs typeface="Courier New" pitchFamily="49" charset="0"/>
              </a:rPr>
              <a:t> </a:t>
            </a:r>
            <a:r>
              <a:rPr lang="en-US" dirty="0">
                <a:latin typeface="Courier New" pitchFamily="49" charset="0"/>
                <a:cs typeface="Courier New" pitchFamily="49" charset="0"/>
              </a:rPr>
              <a:t>7</a:t>
            </a:r>
          </a:p>
          <a:p>
            <a:r>
              <a:rPr lang="en-US" dirty="0">
                <a:latin typeface="Courier New" pitchFamily="49" charset="0"/>
                <a:cs typeface="Courier New" pitchFamily="49" charset="0"/>
              </a:rPr>
              <a:t>LB DZ QD GC YM </a:t>
            </a:r>
            <a:r>
              <a:rPr lang="en-US" u="sng" dirty="0">
                <a:solidFill>
                  <a:srgbClr val="C00000"/>
                </a:solidFill>
                <a:latin typeface="Courier New" pitchFamily="49" charset="0"/>
                <a:cs typeface="Courier New" pitchFamily="49" charset="0"/>
              </a:rPr>
              <a:t>IO</a:t>
            </a:r>
            <a:r>
              <a:rPr lang="en-US" dirty="0">
                <a:latin typeface="Courier New" pitchFamily="49" charset="0"/>
                <a:cs typeface="Courier New" pitchFamily="49" charset="0"/>
              </a:rPr>
              <a:t> KU KN DP PK IY BO CN RP </a:t>
            </a:r>
          </a:p>
          <a:p>
            <a:r>
              <a:rPr lang="en-US" dirty="0">
                <a:latin typeface="Courier New" pitchFamily="49" charset="0"/>
                <a:cs typeface="Courier New" pitchFamily="49" charset="0"/>
              </a:rPr>
              <a:t>al it </a:t>
            </a:r>
            <a:r>
              <a:rPr lang="en-US" dirty="0" err="1">
                <a:latin typeface="Courier New" pitchFamily="49" charset="0"/>
                <a:cs typeface="Courier New" pitchFamily="49" charset="0"/>
              </a:rPr>
              <a:t>tl</a:t>
            </a:r>
            <a:r>
              <a:rPr lang="en-US" dirty="0">
                <a:latin typeface="Courier New" pitchFamily="49" charset="0"/>
                <a:cs typeface="Courier New" pitchFamily="49" charset="0"/>
              </a:rPr>
              <a:t> el </a:t>
            </a:r>
            <a:r>
              <a:rPr lang="en-US" dirty="0" err="1">
                <a:latin typeface="Courier New" pitchFamily="49" charset="0"/>
                <a:cs typeface="Courier New" pitchFamily="49" charset="0"/>
              </a:rPr>
              <a:t>ig</a:t>
            </a:r>
            <a:r>
              <a:rPr lang="en-US" dirty="0">
                <a:latin typeface="Courier New" pitchFamily="49" charset="0"/>
                <a:cs typeface="Courier New" pitchFamily="49" charset="0"/>
              </a:rPr>
              <a:t> ht</a:t>
            </a:r>
          </a:p>
          <a:p>
            <a:r>
              <a:rPr lang="en-US" dirty="0">
                <a:latin typeface="Courier New" pitchFamily="49" charset="0"/>
                <a:cs typeface="Courier New" pitchFamily="49" charset="0"/>
              </a:rPr>
              <a:t> </a:t>
            </a:r>
          </a:p>
          <a:p>
            <a:r>
              <a:rPr lang="en-US" dirty="0">
                <a:latin typeface="Courier New" pitchFamily="49" charset="0"/>
                <a:cs typeface="Courier New" pitchFamily="49" charset="0"/>
              </a:rPr>
              <a:t>PC HQ XN PF BO PT KL ZN NQ TF PE PF UK TN </a:t>
            </a:r>
          </a:p>
          <a:p>
            <a:r>
              <a:rPr lang="en-US" dirty="0">
                <a:latin typeface="Courier New" pitchFamily="49" charset="0"/>
                <a:cs typeface="Courier New" pitchFamily="49" charset="0"/>
              </a:rPr>
              <a:t> </a:t>
            </a:r>
          </a:p>
          <a:p>
            <a:r>
              <a:rPr lang="en-US" dirty="0">
                <a:latin typeface="Courier New" pitchFamily="49" charset="0"/>
                <a:cs typeface="Courier New" pitchFamily="49" charset="0"/>
              </a:rPr>
              <a:t> </a:t>
            </a:r>
          </a:p>
          <a:p>
            <a:r>
              <a:rPr lang="en-US" dirty="0">
                <a:latin typeface="Courier New" pitchFamily="49" charset="0"/>
                <a:cs typeface="Courier New" pitchFamily="49" charset="0"/>
              </a:rPr>
              <a:t>HT ON NU BI NQ CZ BW DY RI TF GU AF RZ</a:t>
            </a:r>
          </a:p>
          <a:p>
            <a:endParaRPr lang="en-US" dirty="0">
              <a:latin typeface="Courier New" pitchFamily="49" charset="0"/>
              <a:cs typeface="Courier New" pitchFamily="49" charset="0"/>
            </a:endParaRPr>
          </a:p>
        </p:txBody>
      </p:sp>
      <p:sp>
        <p:nvSpPr>
          <p:cNvPr id="5" name="TextBox 4"/>
          <p:cNvSpPr txBox="1"/>
          <p:nvPr/>
        </p:nvSpPr>
        <p:spPr>
          <a:xfrm>
            <a:off x="1371600" y="5867400"/>
            <a:ext cx="5334000" cy="369332"/>
          </a:xfrm>
          <a:prstGeom prst="rect">
            <a:avLst/>
          </a:prstGeom>
          <a:noFill/>
        </p:spPr>
        <p:txBody>
          <a:bodyPr wrap="square" rtlCol="0">
            <a:spAutoFit/>
          </a:bodyPr>
          <a:lstStyle/>
          <a:p>
            <a:r>
              <a:rPr lang="en-US" dirty="0" smtClean="0"/>
              <a:t>Can you start building the key?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Playfair</a:t>
            </a:r>
            <a:r>
              <a:rPr lang="en-US" dirty="0" smtClean="0"/>
              <a:t> cipher: cryptanalysis</a:t>
            </a:r>
            <a:endParaRPr lang="en-US" dirty="0"/>
          </a:p>
        </p:txBody>
      </p:sp>
      <p:sp>
        <p:nvSpPr>
          <p:cNvPr id="4" name="TextBox 3"/>
          <p:cNvSpPr txBox="1"/>
          <p:nvPr/>
        </p:nvSpPr>
        <p:spPr>
          <a:xfrm>
            <a:off x="533400" y="1676400"/>
            <a:ext cx="2895600" cy="1785104"/>
          </a:xfrm>
          <a:prstGeom prst="rect">
            <a:avLst/>
          </a:prstGeom>
          <a:noFill/>
        </p:spPr>
        <p:txBody>
          <a:bodyPr wrap="square" rtlCol="0">
            <a:spAutoFit/>
          </a:bodyPr>
          <a:lstStyle/>
          <a:p>
            <a:r>
              <a:rPr lang="en-US" dirty="0" smtClean="0"/>
              <a:t>1: </a:t>
            </a:r>
            <a:r>
              <a:rPr lang="en-US" sz="2000" dirty="0" err="1" smtClean="0">
                <a:latin typeface="Courier New" pitchFamily="49" charset="0"/>
                <a:cs typeface="Courier New" pitchFamily="49" charset="0"/>
              </a:rPr>
              <a:t>th</a:t>
            </a:r>
            <a:r>
              <a:rPr lang="en-US" sz="2000" dirty="0" smtClean="0">
                <a:latin typeface="Courier New" pitchFamily="49" charset="0"/>
                <a:cs typeface="Courier New" pitchFamily="49" charset="0"/>
              </a:rPr>
              <a:t> </a:t>
            </a:r>
            <a:r>
              <a:rPr lang="en-US" sz="2000" dirty="0" smtClean="0">
                <a:latin typeface="Courier New" pitchFamily="49" charset="0"/>
                <a:cs typeface="Courier New" pitchFamily="49" charset="0"/>
                <a:sym typeface="Wingdings" pitchFamily="2" charset="2"/>
              </a:rPr>
              <a:t> OI</a:t>
            </a:r>
          </a:p>
          <a:p>
            <a:r>
              <a:rPr lang="en-US" dirty="0" smtClean="0">
                <a:latin typeface="Courier New" pitchFamily="49" charset="0"/>
                <a:cs typeface="Courier New" pitchFamily="49" charset="0"/>
                <a:sym typeface="Wingdings" pitchFamily="2" charset="2"/>
              </a:rPr>
              <a:t>to hi  t    </a:t>
            </a:r>
            <a:r>
              <a:rPr lang="en-US" dirty="0" err="1" smtClean="0">
                <a:latin typeface="Courier New" pitchFamily="49" charset="0"/>
                <a:cs typeface="Courier New" pitchFamily="49" charset="0"/>
                <a:sym typeface="Wingdings" pitchFamily="2" charset="2"/>
              </a:rPr>
              <a:t>t</a:t>
            </a:r>
            <a:r>
              <a:rPr lang="en-US" dirty="0" smtClean="0">
                <a:latin typeface="Courier New" pitchFamily="49" charset="0"/>
                <a:cs typeface="Courier New" pitchFamily="49" charset="0"/>
                <a:sym typeface="Wingdings" pitchFamily="2" charset="2"/>
              </a:rPr>
              <a:t>  o </a:t>
            </a:r>
          </a:p>
          <a:p>
            <a:r>
              <a:rPr lang="en-US" dirty="0">
                <a:latin typeface="Courier New" pitchFamily="49" charset="0"/>
                <a:cs typeface="Courier New" pitchFamily="49" charset="0"/>
                <a:sym typeface="Wingdings" pitchFamily="2" charset="2"/>
              </a:rPr>
              <a:t> </a:t>
            </a:r>
            <a:r>
              <a:rPr lang="en-US" dirty="0" smtClean="0">
                <a:latin typeface="Courier New" pitchFamily="49" charset="0"/>
                <a:cs typeface="Courier New" pitchFamily="49" charset="0"/>
                <a:sym typeface="Wingdings" pitchFamily="2" charset="2"/>
              </a:rPr>
              <a:t>      o    h  </a:t>
            </a:r>
            <a:r>
              <a:rPr lang="en-US" dirty="0" err="1" smtClean="0">
                <a:latin typeface="Courier New" pitchFamily="49" charset="0"/>
                <a:cs typeface="Courier New" pitchFamily="49" charset="0"/>
                <a:sym typeface="Wingdings" pitchFamily="2" charset="2"/>
              </a:rPr>
              <a:t>i</a:t>
            </a:r>
            <a:endParaRPr lang="en-US" dirty="0" smtClean="0">
              <a:latin typeface="Courier New" pitchFamily="49" charset="0"/>
              <a:cs typeface="Courier New" pitchFamily="49" charset="0"/>
              <a:sym typeface="Wingdings" pitchFamily="2" charset="2"/>
            </a:endParaRPr>
          </a:p>
          <a:p>
            <a:endParaRPr lang="en-US" dirty="0">
              <a:latin typeface="Courier New" pitchFamily="49" charset="0"/>
              <a:cs typeface="Courier New" pitchFamily="49" charset="0"/>
              <a:sym typeface="Wingdings" pitchFamily="2" charset="2"/>
            </a:endParaRPr>
          </a:p>
          <a:p>
            <a:r>
              <a:rPr lang="en-US" dirty="0" smtClean="0">
                <a:latin typeface="Courier New" pitchFamily="49" charset="0"/>
                <a:cs typeface="Courier New" pitchFamily="49" charset="0"/>
                <a:sym typeface="Wingdings" pitchFamily="2" charset="2"/>
              </a:rPr>
              <a:t>       h</a:t>
            </a:r>
          </a:p>
          <a:p>
            <a:r>
              <a:rPr lang="en-US" dirty="0">
                <a:latin typeface="Courier New" pitchFamily="49" charset="0"/>
                <a:cs typeface="Courier New" pitchFamily="49" charset="0"/>
                <a:sym typeface="Wingdings" pitchFamily="2" charset="2"/>
              </a:rPr>
              <a:t> </a:t>
            </a:r>
            <a:r>
              <a:rPr lang="en-US" dirty="0" smtClean="0">
                <a:latin typeface="Courier New" pitchFamily="49" charset="0"/>
                <a:cs typeface="Courier New" pitchFamily="49" charset="0"/>
                <a:sym typeface="Wingdings" pitchFamily="2" charset="2"/>
              </a:rPr>
              <a:t>      </a:t>
            </a:r>
            <a:r>
              <a:rPr lang="en-US" dirty="0" err="1" smtClean="0">
                <a:latin typeface="Courier New" pitchFamily="49" charset="0"/>
                <a:cs typeface="Courier New" pitchFamily="49" charset="0"/>
                <a:sym typeface="Wingdings" pitchFamily="2" charset="2"/>
              </a:rPr>
              <a:t>i</a:t>
            </a:r>
            <a:endParaRPr lang="en-US" dirty="0">
              <a:latin typeface="Courier New" pitchFamily="49" charset="0"/>
              <a:cs typeface="Courier New" pitchFamily="49" charset="0"/>
            </a:endParaRPr>
          </a:p>
        </p:txBody>
      </p:sp>
      <p:sp>
        <p:nvSpPr>
          <p:cNvPr id="5" name="TextBox 4"/>
          <p:cNvSpPr txBox="1"/>
          <p:nvPr/>
        </p:nvSpPr>
        <p:spPr>
          <a:xfrm>
            <a:off x="4648200" y="1676400"/>
            <a:ext cx="3429000" cy="1785104"/>
          </a:xfrm>
          <a:prstGeom prst="rect">
            <a:avLst/>
          </a:prstGeom>
          <a:noFill/>
        </p:spPr>
        <p:txBody>
          <a:bodyPr wrap="square" rtlCol="0">
            <a:spAutoFit/>
          </a:bodyPr>
          <a:lstStyle/>
          <a:p>
            <a:r>
              <a:rPr lang="en-US" dirty="0" smtClean="0"/>
              <a:t>3: </a:t>
            </a:r>
            <a:r>
              <a:rPr lang="en-US" sz="2000" dirty="0" smtClean="0">
                <a:latin typeface="Courier New" pitchFamily="49" charset="0"/>
                <a:cs typeface="Courier New" pitchFamily="49" charset="0"/>
              </a:rPr>
              <a:t>at </a:t>
            </a:r>
            <a:r>
              <a:rPr lang="en-US" sz="2000" dirty="0" smtClean="0">
                <a:latin typeface="Courier New" pitchFamily="49" charset="0"/>
                <a:cs typeface="Courier New" pitchFamily="49" charset="0"/>
                <a:sym typeface="Wingdings" pitchFamily="2" charset="2"/>
              </a:rPr>
              <a:t> DO</a:t>
            </a:r>
          </a:p>
          <a:p>
            <a:r>
              <a:rPr lang="en-US" dirty="0">
                <a:latin typeface="Courier New" pitchFamily="49" charset="0"/>
                <a:cs typeface="Courier New" pitchFamily="49" charset="0"/>
                <a:sym typeface="Wingdings" pitchFamily="2" charset="2"/>
              </a:rPr>
              <a:t>a</a:t>
            </a:r>
            <a:r>
              <a:rPr lang="en-US" dirty="0" smtClean="0">
                <a:latin typeface="Courier New" pitchFamily="49" charset="0"/>
                <a:cs typeface="Courier New" pitchFamily="49" charset="0"/>
                <a:sym typeface="Wingdings" pitchFamily="2" charset="2"/>
              </a:rPr>
              <a:t>d to  a    </a:t>
            </a:r>
            <a:r>
              <a:rPr lang="en-US" dirty="0" err="1" smtClean="0">
                <a:latin typeface="Courier New" pitchFamily="49" charset="0"/>
                <a:cs typeface="Courier New" pitchFamily="49" charset="0"/>
                <a:sym typeface="Wingdings" pitchFamily="2" charset="2"/>
              </a:rPr>
              <a:t>a</a:t>
            </a:r>
            <a:r>
              <a:rPr lang="en-US" dirty="0" smtClean="0">
                <a:latin typeface="Courier New" pitchFamily="49" charset="0"/>
                <a:cs typeface="Courier New" pitchFamily="49" charset="0"/>
                <a:sym typeface="Wingdings" pitchFamily="2" charset="2"/>
              </a:rPr>
              <a:t>  d</a:t>
            </a:r>
          </a:p>
          <a:p>
            <a:r>
              <a:rPr lang="en-US" dirty="0">
                <a:latin typeface="Courier New" pitchFamily="49" charset="0"/>
                <a:cs typeface="Courier New" pitchFamily="49" charset="0"/>
                <a:sym typeface="Wingdings" pitchFamily="2" charset="2"/>
              </a:rPr>
              <a:t> </a:t>
            </a:r>
            <a:r>
              <a:rPr lang="en-US" dirty="0" smtClean="0">
                <a:latin typeface="Courier New" pitchFamily="49" charset="0"/>
                <a:cs typeface="Courier New" pitchFamily="49" charset="0"/>
                <a:sym typeface="Wingdings" pitchFamily="2" charset="2"/>
              </a:rPr>
              <a:t>      d    o  t </a:t>
            </a:r>
          </a:p>
          <a:p>
            <a:r>
              <a:rPr lang="en-US" dirty="0">
                <a:latin typeface="Courier New" pitchFamily="49" charset="0"/>
                <a:cs typeface="Courier New" pitchFamily="49" charset="0"/>
                <a:sym typeface="Wingdings" pitchFamily="2" charset="2"/>
              </a:rPr>
              <a:t> </a:t>
            </a:r>
            <a:r>
              <a:rPr lang="en-US" dirty="0" smtClean="0">
                <a:latin typeface="Courier New" pitchFamily="49" charset="0"/>
                <a:cs typeface="Courier New" pitchFamily="49" charset="0"/>
                <a:sym typeface="Wingdings" pitchFamily="2" charset="2"/>
              </a:rPr>
              <a:t>  </a:t>
            </a:r>
          </a:p>
          <a:p>
            <a:r>
              <a:rPr lang="en-US" dirty="0">
                <a:latin typeface="Courier New" pitchFamily="49" charset="0"/>
                <a:cs typeface="Courier New" pitchFamily="49" charset="0"/>
                <a:sym typeface="Wingdings" pitchFamily="2" charset="2"/>
              </a:rPr>
              <a:t> </a:t>
            </a:r>
            <a:r>
              <a:rPr lang="en-US" dirty="0" smtClean="0">
                <a:latin typeface="Courier New" pitchFamily="49" charset="0"/>
                <a:cs typeface="Courier New" pitchFamily="49" charset="0"/>
                <a:sym typeface="Wingdings" pitchFamily="2" charset="2"/>
              </a:rPr>
              <a:t>      t</a:t>
            </a:r>
          </a:p>
          <a:p>
            <a:r>
              <a:rPr lang="en-US" dirty="0">
                <a:latin typeface="Courier New" pitchFamily="49" charset="0"/>
                <a:cs typeface="Courier New" pitchFamily="49" charset="0"/>
                <a:sym typeface="Wingdings" pitchFamily="2" charset="2"/>
              </a:rPr>
              <a:t> </a:t>
            </a:r>
            <a:r>
              <a:rPr lang="en-US" dirty="0" smtClean="0">
                <a:latin typeface="Courier New" pitchFamily="49" charset="0"/>
                <a:cs typeface="Courier New" pitchFamily="49" charset="0"/>
                <a:sym typeface="Wingdings" pitchFamily="2" charset="2"/>
              </a:rPr>
              <a:t>      o</a:t>
            </a:r>
            <a:endParaRPr lang="en-US" dirty="0"/>
          </a:p>
        </p:txBody>
      </p:sp>
      <p:sp>
        <p:nvSpPr>
          <p:cNvPr id="6" name="TextBox 5"/>
          <p:cNvSpPr txBox="1"/>
          <p:nvPr/>
        </p:nvSpPr>
        <p:spPr>
          <a:xfrm>
            <a:off x="533400" y="3962400"/>
            <a:ext cx="3048000" cy="2339102"/>
          </a:xfrm>
          <a:prstGeom prst="rect">
            <a:avLst/>
          </a:prstGeom>
          <a:noFill/>
        </p:spPr>
        <p:txBody>
          <a:bodyPr wrap="square" rtlCol="0">
            <a:spAutoFit/>
          </a:bodyPr>
          <a:lstStyle/>
          <a:p>
            <a:r>
              <a:rPr lang="en-US" dirty="0" smtClean="0"/>
              <a:t>4: </a:t>
            </a:r>
            <a:r>
              <a:rPr lang="en-US" sz="2000" dirty="0" smtClean="0">
                <a:latin typeface="Courier New" pitchFamily="49" charset="0"/>
                <a:cs typeface="Courier New" pitchFamily="49" charset="0"/>
              </a:rPr>
              <a:t>it </a:t>
            </a:r>
            <a:r>
              <a:rPr lang="en-US" sz="2000" dirty="0" smtClean="0">
                <a:latin typeface="Courier New" pitchFamily="49" charset="0"/>
                <a:cs typeface="Courier New" pitchFamily="49" charset="0"/>
                <a:sym typeface="Wingdings" pitchFamily="2" charset="2"/>
              </a:rPr>
              <a:t> DZ</a:t>
            </a:r>
          </a:p>
          <a:p>
            <a:r>
              <a:rPr lang="en-US" dirty="0" smtClean="0">
                <a:latin typeface="Courier New" pitchFamily="49" charset="0"/>
                <a:cs typeface="Courier New" pitchFamily="49" charset="0"/>
                <a:sym typeface="Wingdings" pitchFamily="2" charset="2"/>
              </a:rPr>
              <a:t>id </a:t>
            </a:r>
            <a:r>
              <a:rPr lang="en-US" dirty="0" err="1" smtClean="0">
                <a:latin typeface="Courier New" pitchFamily="49" charset="0"/>
                <a:cs typeface="Courier New" pitchFamily="49" charset="0"/>
                <a:sym typeface="Wingdings" pitchFamily="2" charset="2"/>
              </a:rPr>
              <a:t>tz</a:t>
            </a:r>
            <a:r>
              <a:rPr lang="en-US" dirty="0" smtClean="0">
                <a:latin typeface="Courier New" pitchFamily="49" charset="0"/>
                <a:cs typeface="Courier New" pitchFamily="49" charset="0"/>
                <a:sym typeface="Wingdings" pitchFamily="2" charset="2"/>
              </a:rPr>
              <a:t>  </a:t>
            </a:r>
            <a:r>
              <a:rPr lang="en-US" dirty="0" err="1" smtClean="0">
                <a:latin typeface="Courier New" pitchFamily="49" charset="0"/>
                <a:cs typeface="Courier New" pitchFamily="49" charset="0"/>
                <a:sym typeface="Wingdings" pitchFamily="2" charset="2"/>
              </a:rPr>
              <a:t>i</a:t>
            </a:r>
            <a:r>
              <a:rPr lang="en-US" dirty="0" smtClean="0">
                <a:latin typeface="Courier New" pitchFamily="49" charset="0"/>
                <a:cs typeface="Courier New" pitchFamily="49" charset="0"/>
                <a:sym typeface="Wingdings" pitchFamily="2" charset="2"/>
              </a:rPr>
              <a:t>    </a:t>
            </a:r>
            <a:r>
              <a:rPr lang="en-US" dirty="0" err="1" smtClean="0">
                <a:latin typeface="Courier New" pitchFamily="49" charset="0"/>
                <a:cs typeface="Courier New" pitchFamily="49" charset="0"/>
                <a:sym typeface="Wingdings" pitchFamily="2" charset="2"/>
              </a:rPr>
              <a:t>i</a:t>
            </a:r>
            <a:r>
              <a:rPr lang="en-US" dirty="0" smtClean="0">
                <a:latin typeface="Courier New" pitchFamily="49" charset="0"/>
                <a:cs typeface="Courier New" pitchFamily="49" charset="0"/>
                <a:sym typeface="Wingdings" pitchFamily="2" charset="2"/>
              </a:rPr>
              <a:t>  d</a:t>
            </a:r>
          </a:p>
          <a:p>
            <a:r>
              <a:rPr lang="en-US" dirty="0" smtClean="0"/>
              <a:t>                 </a:t>
            </a:r>
            <a:r>
              <a:rPr lang="en-US" dirty="0" smtClean="0">
                <a:latin typeface="Courier New" pitchFamily="49" charset="0"/>
                <a:cs typeface="Courier New" pitchFamily="49" charset="0"/>
              </a:rPr>
              <a:t>d    z  t</a:t>
            </a:r>
          </a:p>
          <a:p>
            <a:endParaRPr lang="en-US" dirty="0">
              <a:latin typeface="Courier New" pitchFamily="49" charset="0"/>
              <a:cs typeface="Courier New" pitchFamily="49" charset="0"/>
            </a:endParaRPr>
          </a:p>
          <a:p>
            <a:r>
              <a:rPr lang="en-US" dirty="0" smtClean="0">
                <a:latin typeface="Courier New" pitchFamily="49" charset="0"/>
                <a:cs typeface="Courier New" pitchFamily="49" charset="0"/>
              </a:rPr>
              <a:t>       t</a:t>
            </a: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      z </a:t>
            </a:r>
          </a:p>
          <a:p>
            <a:endParaRPr lang="en-US" dirty="0">
              <a:latin typeface="Courier New" pitchFamily="49" charset="0"/>
              <a:cs typeface="Courier New" pitchFamily="49" charset="0"/>
            </a:endParaRPr>
          </a:p>
          <a:p>
            <a:r>
              <a:rPr lang="en-US" dirty="0" smtClean="0">
                <a:latin typeface="Courier New" pitchFamily="49" charset="0"/>
                <a:cs typeface="Courier New" pitchFamily="49" charset="0"/>
              </a:rPr>
              <a:t>       </a:t>
            </a:r>
            <a:endParaRPr lang="en-US" dirty="0">
              <a:latin typeface="Courier New" pitchFamily="49" charset="0"/>
              <a:cs typeface="Courier New" pitchFamily="49" charset="0"/>
            </a:endParaRPr>
          </a:p>
        </p:txBody>
      </p:sp>
      <p:sp>
        <p:nvSpPr>
          <p:cNvPr id="7" name="TextBox 6"/>
          <p:cNvSpPr txBox="1"/>
          <p:nvPr/>
        </p:nvSpPr>
        <p:spPr>
          <a:xfrm>
            <a:off x="4724400" y="4038600"/>
            <a:ext cx="3581400" cy="1785104"/>
          </a:xfrm>
          <a:prstGeom prst="rect">
            <a:avLst/>
          </a:prstGeom>
          <a:noFill/>
        </p:spPr>
        <p:txBody>
          <a:bodyPr wrap="square" rtlCol="0">
            <a:spAutoFit/>
          </a:bodyPr>
          <a:lstStyle/>
          <a:p>
            <a:r>
              <a:rPr lang="en-US" dirty="0" smtClean="0"/>
              <a:t>5:</a:t>
            </a:r>
            <a:r>
              <a:rPr lang="en-US" dirty="0" smtClean="0">
                <a:latin typeface="Courier New" pitchFamily="49" charset="0"/>
                <a:cs typeface="Courier New" pitchFamily="49" charset="0"/>
              </a:rPr>
              <a:t> </a:t>
            </a:r>
            <a:r>
              <a:rPr lang="en-US" sz="2000" dirty="0" err="1" smtClean="0">
                <a:latin typeface="Courier New" pitchFamily="49" charset="0"/>
                <a:cs typeface="Courier New" pitchFamily="49" charset="0"/>
              </a:rPr>
              <a:t>tl</a:t>
            </a:r>
            <a:r>
              <a:rPr lang="en-US" sz="2000" dirty="0" smtClean="0">
                <a:latin typeface="Courier New" pitchFamily="49" charset="0"/>
                <a:cs typeface="Courier New" pitchFamily="49" charset="0"/>
              </a:rPr>
              <a:t> </a:t>
            </a:r>
            <a:r>
              <a:rPr lang="en-US" sz="2000" dirty="0" smtClean="0">
                <a:latin typeface="Courier New" pitchFamily="49" charset="0"/>
                <a:cs typeface="Courier New" pitchFamily="49" charset="0"/>
                <a:sym typeface="Wingdings" pitchFamily="2" charset="2"/>
              </a:rPr>
              <a:t> QD</a:t>
            </a:r>
          </a:p>
          <a:p>
            <a:r>
              <a:rPr lang="en-US" dirty="0" err="1" smtClean="0">
                <a:latin typeface="Courier New" pitchFamily="49" charset="0"/>
                <a:cs typeface="Courier New" pitchFamily="49" charset="0"/>
                <a:sym typeface="Wingdings" pitchFamily="2" charset="2"/>
              </a:rPr>
              <a:t>tq</a:t>
            </a:r>
            <a:r>
              <a:rPr lang="en-US" dirty="0" smtClean="0">
                <a:latin typeface="Courier New" pitchFamily="49" charset="0"/>
                <a:cs typeface="Courier New" pitchFamily="49" charset="0"/>
                <a:sym typeface="Wingdings" pitchFamily="2" charset="2"/>
              </a:rPr>
              <a:t> ld  t    </a:t>
            </a:r>
            <a:r>
              <a:rPr lang="en-US" dirty="0" err="1" smtClean="0">
                <a:latin typeface="Courier New" pitchFamily="49" charset="0"/>
                <a:cs typeface="Courier New" pitchFamily="49" charset="0"/>
                <a:sym typeface="Wingdings" pitchFamily="2" charset="2"/>
              </a:rPr>
              <a:t>t</a:t>
            </a:r>
            <a:r>
              <a:rPr lang="en-US" dirty="0" smtClean="0">
                <a:latin typeface="Courier New" pitchFamily="49" charset="0"/>
                <a:cs typeface="Courier New" pitchFamily="49" charset="0"/>
                <a:sym typeface="Wingdings" pitchFamily="2" charset="2"/>
              </a:rPr>
              <a:t> q</a:t>
            </a:r>
          </a:p>
          <a:p>
            <a:r>
              <a:rPr lang="en-US" dirty="0">
                <a:latin typeface="Courier New" pitchFamily="49" charset="0"/>
                <a:cs typeface="Courier New" pitchFamily="49" charset="0"/>
                <a:sym typeface="Wingdings" pitchFamily="2" charset="2"/>
              </a:rPr>
              <a:t> </a:t>
            </a:r>
            <a:r>
              <a:rPr lang="en-US" dirty="0" smtClean="0">
                <a:latin typeface="Courier New" pitchFamily="49" charset="0"/>
                <a:cs typeface="Courier New" pitchFamily="49" charset="0"/>
                <a:sym typeface="Wingdings" pitchFamily="2" charset="2"/>
              </a:rPr>
              <a:t>      q    d l</a:t>
            </a:r>
          </a:p>
          <a:p>
            <a:endParaRPr lang="en-US" dirty="0">
              <a:latin typeface="Courier New" pitchFamily="49" charset="0"/>
              <a:cs typeface="Courier New" pitchFamily="49" charset="0"/>
              <a:sym typeface="Wingdings" pitchFamily="2" charset="2"/>
            </a:endParaRPr>
          </a:p>
          <a:p>
            <a:r>
              <a:rPr lang="en-US" dirty="0" smtClean="0">
                <a:latin typeface="Courier New" pitchFamily="49" charset="0"/>
                <a:cs typeface="Courier New" pitchFamily="49" charset="0"/>
                <a:sym typeface="Wingdings" pitchFamily="2" charset="2"/>
              </a:rPr>
              <a:t>       l</a:t>
            </a:r>
          </a:p>
          <a:p>
            <a:r>
              <a:rPr lang="en-US" dirty="0">
                <a:latin typeface="Courier New" pitchFamily="49" charset="0"/>
                <a:cs typeface="Courier New" pitchFamily="49" charset="0"/>
                <a:sym typeface="Wingdings" pitchFamily="2" charset="2"/>
              </a:rPr>
              <a:t> </a:t>
            </a:r>
            <a:r>
              <a:rPr lang="en-US" dirty="0" smtClean="0">
                <a:latin typeface="Courier New" pitchFamily="49" charset="0"/>
                <a:cs typeface="Courier New" pitchFamily="49" charset="0"/>
                <a:sym typeface="Wingdings" pitchFamily="2" charset="2"/>
              </a:rPr>
              <a:t>      d </a:t>
            </a:r>
            <a:endParaRPr lang="en-US" dirty="0"/>
          </a:p>
        </p:txBody>
      </p:sp>
      <p:sp>
        <p:nvSpPr>
          <p:cNvPr id="8" name="TextBox 7"/>
          <p:cNvSpPr txBox="1"/>
          <p:nvPr/>
        </p:nvSpPr>
        <p:spPr>
          <a:xfrm>
            <a:off x="5257800" y="6248400"/>
            <a:ext cx="3352800" cy="369332"/>
          </a:xfrm>
          <a:prstGeom prst="rect">
            <a:avLst/>
          </a:prstGeom>
          <a:noFill/>
        </p:spPr>
        <p:txBody>
          <a:bodyPr wrap="square" rtlCol="0">
            <a:spAutoFit/>
          </a:bodyPr>
          <a:lstStyle/>
          <a:p>
            <a:r>
              <a:rPr lang="en-US" dirty="0" smtClean="0"/>
              <a:t>Only way to combine: </a:t>
            </a:r>
            <a:r>
              <a:rPr lang="en-US" dirty="0" err="1" smtClean="0"/>
              <a:t>ddvd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Playfair</a:t>
            </a:r>
            <a:r>
              <a:rPr lang="en-US" dirty="0" smtClean="0"/>
              <a:t> cipher: cryptanalysis</a:t>
            </a:r>
            <a:endParaRPr lang="en-US" dirty="0"/>
          </a:p>
        </p:txBody>
      </p:sp>
      <p:sp>
        <p:nvSpPr>
          <p:cNvPr id="4" name="TextBox 3"/>
          <p:cNvSpPr txBox="1"/>
          <p:nvPr/>
        </p:nvSpPr>
        <p:spPr>
          <a:xfrm>
            <a:off x="1219200" y="1295400"/>
            <a:ext cx="2438400" cy="2031325"/>
          </a:xfrm>
          <a:prstGeom prst="rect">
            <a:avLst/>
          </a:prstGeom>
          <a:noFill/>
        </p:spPr>
        <p:txBody>
          <a:bodyPr wrap="square" rtlCol="0">
            <a:spAutoFit/>
          </a:bodyPr>
          <a:lstStyle/>
          <a:p>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     h</a:t>
            </a:r>
          </a:p>
          <a:p>
            <a:r>
              <a:rPr lang="en-US" dirty="0" smtClean="0">
                <a:latin typeface="Courier New" pitchFamily="49" charset="0"/>
                <a:cs typeface="Courier New" pitchFamily="49" charset="0"/>
              </a:rPr>
              <a:t>|     |   </a:t>
            </a:r>
          </a:p>
          <a:p>
            <a:r>
              <a:rPr lang="en-US" dirty="0" smtClean="0">
                <a:latin typeface="Courier New" pitchFamily="49" charset="0"/>
                <a:cs typeface="Courier New" pitchFamily="49" charset="0"/>
              </a:rPr>
              <a:t>d     a   l</a:t>
            </a:r>
          </a:p>
          <a:p>
            <a:endParaRPr lang="en-US" dirty="0">
              <a:latin typeface="Courier New" pitchFamily="49" charset="0"/>
              <a:cs typeface="Courier New" pitchFamily="49" charset="0"/>
            </a:endParaRPr>
          </a:p>
          <a:p>
            <a:r>
              <a:rPr lang="en-US" dirty="0" smtClean="0">
                <a:latin typeface="Courier New" pitchFamily="49" charset="0"/>
                <a:cs typeface="Courier New" pitchFamily="49" charset="0"/>
              </a:rPr>
              <a:t>t     o   q</a:t>
            </a:r>
          </a:p>
          <a:p>
            <a:r>
              <a:rPr lang="en-US" dirty="0" smtClean="0">
                <a:latin typeface="Courier New" pitchFamily="49" charset="0"/>
                <a:cs typeface="Courier New" pitchFamily="49" charset="0"/>
              </a:rPr>
              <a:t>|</a:t>
            </a:r>
          </a:p>
          <a:p>
            <a:r>
              <a:rPr lang="en-US" dirty="0">
                <a:latin typeface="Courier New" pitchFamily="49" charset="0"/>
                <a:cs typeface="Courier New" pitchFamily="49" charset="0"/>
              </a:rPr>
              <a:t>z</a:t>
            </a:r>
          </a:p>
        </p:txBody>
      </p:sp>
      <p:sp>
        <p:nvSpPr>
          <p:cNvPr id="5" name="TextBox 4"/>
          <p:cNvSpPr txBox="1"/>
          <p:nvPr/>
        </p:nvSpPr>
        <p:spPr>
          <a:xfrm>
            <a:off x="152400" y="1524000"/>
            <a:ext cx="838200" cy="369332"/>
          </a:xfrm>
          <a:prstGeom prst="rect">
            <a:avLst/>
          </a:prstGeom>
          <a:noFill/>
        </p:spPr>
        <p:txBody>
          <a:bodyPr wrap="square" rtlCol="0">
            <a:spAutoFit/>
          </a:bodyPr>
          <a:lstStyle/>
          <a:p>
            <a:r>
              <a:rPr lang="en-US" dirty="0" smtClean="0"/>
              <a:t>Have:</a:t>
            </a:r>
            <a:endParaRPr lang="en-US" dirty="0"/>
          </a:p>
        </p:txBody>
      </p:sp>
      <p:sp>
        <p:nvSpPr>
          <p:cNvPr id="6" name="TextBox 5"/>
          <p:cNvSpPr txBox="1"/>
          <p:nvPr/>
        </p:nvSpPr>
        <p:spPr>
          <a:xfrm>
            <a:off x="990600" y="3810000"/>
            <a:ext cx="3124200" cy="1754326"/>
          </a:xfrm>
          <a:prstGeom prst="rect">
            <a:avLst/>
          </a:prstGeom>
          <a:noFill/>
        </p:spPr>
        <p:txBody>
          <a:bodyPr wrap="square" rtlCol="0">
            <a:spAutoFit/>
          </a:bodyPr>
          <a:lstStyle/>
          <a:p>
            <a:r>
              <a:rPr lang="en-US" dirty="0" smtClean="0"/>
              <a:t>6:</a:t>
            </a:r>
            <a:r>
              <a:rPr lang="en-US" dirty="0" smtClean="0">
                <a:latin typeface="Courier New" pitchFamily="49" charset="0"/>
                <a:cs typeface="Courier New" pitchFamily="49" charset="0"/>
              </a:rPr>
              <a:t> el </a:t>
            </a:r>
            <a:r>
              <a:rPr lang="en-US" dirty="0" smtClean="0">
                <a:latin typeface="Courier New" pitchFamily="49" charset="0"/>
                <a:cs typeface="Courier New" pitchFamily="49" charset="0"/>
                <a:sym typeface="Wingdings" pitchFamily="2" charset="2"/>
              </a:rPr>
              <a:t> GC</a:t>
            </a:r>
          </a:p>
          <a:p>
            <a:r>
              <a:rPr lang="en-US" dirty="0" err="1">
                <a:latin typeface="Courier New" pitchFamily="49" charset="0"/>
                <a:cs typeface="Courier New" pitchFamily="49" charset="0"/>
                <a:sym typeface="Wingdings" pitchFamily="2" charset="2"/>
              </a:rPr>
              <a:t>e</a:t>
            </a:r>
            <a:r>
              <a:rPr lang="en-US" dirty="0" err="1" smtClean="0">
                <a:latin typeface="Courier New" pitchFamily="49" charset="0"/>
                <a:cs typeface="Courier New" pitchFamily="49" charset="0"/>
                <a:sym typeface="Wingdings" pitchFamily="2" charset="2"/>
              </a:rPr>
              <a:t>g</a:t>
            </a:r>
            <a:r>
              <a:rPr lang="en-US" dirty="0" smtClean="0">
                <a:latin typeface="Courier New" pitchFamily="49" charset="0"/>
                <a:cs typeface="Courier New" pitchFamily="49" charset="0"/>
                <a:sym typeface="Wingdings" pitchFamily="2" charset="2"/>
              </a:rPr>
              <a:t> </a:t>
            </a:r>
            <a:r>
              <a:rPr lang="en-US" dirty="0" err="1" smtClean="0">
                <a:latin typeface="Courier New" pitchFamily="49" charset="0"/>
                <a:cs typeface="Courier New" pitchFamily="49" charset="0"/>
                <a:sym typeface="Wingdings" pitchFamily="2" charset="2"/>
              </a:rPr>
              <a:t>lc</a:t>
            </a:r>
            <a:r>
              <a:rPr lang="en-US" dirty="0" smtClean="0">
                <a:latin typeface="Courier New" pitchFamily="49" charset="0"/>
                <a:cs typeface="Courier New" pitchFamily="49" charset="0"/>
                <a:sym typeface="Wingdings" pitchFamily="2" charset="2"/>
              </a:rPr>
              <a:t>  e    </a:t>
            </a:r>
            <a:r>
              <a:rPr lang="en-US" dirty="0" err="1" smtClean="0">
                <a:latin typeface="Courier New" pitchFamily="49" charset="0"/>
                <a:cs typeface="Courier New" pitchFamily="49" charset="0"/>
                <a:sym typeface="Wingdings" pitchFamily="2" charset="2"/>
              </a:rPr>
              <a:t>e</a:t>
            </a:r>
            <a:r>
              <a:rPr lang="en-US" dirty="0" smtClean="0">
                <a:latin typeface="Courier New" pitchFamily="49" charset="0"/>
                <a:cs typeface="Courier New" pitchFamily="49" charset="0"/>
                <a:sym typeface="Wingdings" pitchFamily="2" charset="2"/>
              </a:rPr>
              <a:t> g</a:t>
            </a:r>
          </a:p>
          <a:p>
            <a:r>
              <a:rPr lang="en-US" dirty="0" smtClean="0">
                <a:latin typeface="Courier New" pitchFamily="49" charset="0"/>
                <a:cs typeface="Courier New" pitchFamily="49" charset="0"/>
                <a:sym typeface="Wingdings" pitchFamily="2" charset="2"/>
              </a:rPr>
              <a:t>       g    c l</a:t>
            </a:r>
          </a:p>
          <a:p>
            <a:endParaRPr lang="en-US" dirty="0" smtClean="0">
              <a:latin typeface="Courier New" pitchFamily="49" charset="0"/>
              <a:cs typeface="Courier New" pitchFamily="49" charset="0"/>
              <a:sym typeface="Wingdings" pitchFamily="2" charset="2"/>
            </a:endParaRPr>
          </a:p>
          <a:p>
            <a:r>
              <a:rPr lang="en-US" dirty="0" smtClean="0">
                <a:latin typeface="Courier New" pitchFamily="49" charset="0"/>
                <a:cs typeface="Courier New" pitchFamily="49" charset="0"/>
                <a:sym typeface="Wingdings" pitchFamily="2" charset="2"/>
              </a:rPr>
              <a:t>       l</a:t>
            </a:r>
          </a:p>
          <a:p>
            <a:r>
              <a:rPr lang="en-US" dirty="0" smtClean="0">
                <a:latin typeface="Courier New" pitchFamily="49" charset="0"/>
                <a:cs typeface="Courier New" pitchFamily="49" charset="0"/>
                <a:sym typeface="Wingdings" pitchFamily="2" charset="2"/>
              </a:rPr>
              <a:t>       c</a:t>
            </a:r>
          </a:p>
        </p:txBody>
      </p:sp>
      <p:sp>
        <p:nvSpPr>
          <p:cNvPr id="7" name="TextBox 6"/>
          <p:cNvSpPr txBox="1"/>
          <p:nvPr/>
        </p:nvSpPr>
        <p:spPr>
          <a:xfrm>
            <a:off x="5257800" y="3810000"/>
            <a:ext cx="2743200" cy="1754326"/>
          </a:xfrm>
          <a:prstGeom prst="rect">
            <a:avLst/>
          </a:prstGeom>
          <a:noFill/>
        </p:spPr>
        <p:txBody>
          <a:bodyPr wrap="square" rtlCol="0">
            <a:spAutoFit/>
          </a:bodyPr>
          <a:lstStyle/>
          <a:p>
            <a:r>
              <a:rPr lang="en-US" dirty="0" smtClean="0"/>
              <a:t>7: </a:t>
            </a:r>
            <a:r>
              <a:rPr lang="en-US" dirty="0" err="1" smtClean="0">
                <a:latin typeface="Courier New" pitchFamily="49" charset="0"/>
                <a:cs typeface="Courier New" pitchFamily="49" charset="0"/>
              </a:rPr>
              <a:t>ig</a:t>
            </a:r>
            <a:r>
              <a:rPr lang="en-US" dirty="0" smtClean="0">
                <a:latin typeface="Courier New" pitchFamily="49" charset="0"/>
                <a:cs typeface="Courier New" pitchFamily="49" charset="0"/>
              </a:rPr>
              <a:t> </a:t>
            </a:r>
            <a:r>
              <a:rPr lang="en-US" dirty="0" smtClean="0">
                <a:latin typeface="Courier New" pitchFamily="49" charset="0"/>
                <a:cs typeface="Courier New" pitchFamily="49" charset="0"/>
                <a:sym typeface="Wingdings" pitchFamily="2" charset="2"/>
              </a:rPr>
              <a:t> YM</a:t>
            </a:r>
          </a:p>
          <a:p>
            <a:r>
              <a:rPr lang="en-US" dirty="0" err="1">
                <a:latin typeface="Courier New" pitchFamily="49" charset="0"/>
                <a:cs typeface="Courier New" pitchFamily="49" charset="0"/>
                <a:sym typeface="Wingdings" pitchFamily="2" charset="2"/>
              </a:rPr>
              <a:t>i</a:t>
            </a:r>
            <a:r>
              <a:rPr lang="en-US" dirty="0" err="1" smtClean="0">
                <a:latin typeface="Courier New" pitchFamily="49" charset="0"/>
                <a:cs typeface="Courier New" pitchFamily="49" charset="0"/>
                <a:sym typeface="Wingdings" pitchFamily="2" charset="2"/>
              </a:rPr>
              <a:t>y</a:t>
            </a:r>
            <a:r>
              <a:rPr lang="en-US" dirty="0" smtClean="0">
                <a:latin typeface="Courier New" pitchFamily="49" charset="0"/>
                <a:cs typeface="Courier New" pitchFamily="49" charset="0"/>
                <a:sym typeface="Wingdings" pitchFamily="2" charset="2"/>
              </a:rPr>
              <a:t> gm  </a:t>
            </a:r>
            <a:r>
              <a:rPr lang="en-US" dirty="0" err="1" smtClean="0">
                <a:latin typeface="Courier New" pitchFamily="49" charset="0"/>
                <a:cs typeface="Courier New" pitchFamily="49" charset="0"/>
                <a:sym typeface="Wingdings" pitchFamily="2" charset="2"/>
              </a:rPr>
              <a:t>i</a:t>
            </a:r>
            <a:r>
              <a:rPr lang="en-US" dirty="0" smtClean="0">
                <a:latin typeface="Courier New" pitchFamily="49" charset="0"/>
                <a:cs typeface="Courier New" pitchFamily="49" charset="0"/>
                <a:sym typeface="Wingdings" pitchFamily="2" charset="2"/>
              </a:rPr>
              <a:t>    </a:t>
            </a:r>
            <a:r>
              <a:rPr lang="en-US" dirty="0" err="1" smtClean="0">
                <a:latin typeface="Courier New" pitchFamily="49" charset="0"/>
                <a:cs typeface="Courier New" pitchFamily="49" charset="0"/>
                <a:sym typeface="Wingdings" pitchFamily="2" charset="2"/>
              </a:rPr>
              <a:t>i</a:t>
            </a:r>
            <a:r>
              <a:rPr lang="en-US" dirty="0" smtClean="0">
                <a:latin typeface="Courier New" pitchFamily="49" charset="0"/>
                <a:cs typeface="Courier New" pitchFamily="49" charset="0"/>
                <a:sym typeface="Wingdings" pitchFamily="2" charset="2"/>
              </a:rPr>
              <a:t> y</a:t>
            </a:r>
          </a:p>
          <a:p>
            <a:r>
              <a:rPr lang="en-US" dirty="0" smtClean="0">
                <a:latin typeface="Courier New" pitchFamily="49" charset="0"/>
                <a:cs typeface="Courier New" pitchFamily="49" charset="0"/>
              </a:rPr>
              <a:t>       y    m g</a:t>
            </a:r>
          </a:p>
          <a:p>
            <a:endParaRPr lang="en-US" dirty="0">
              <a:latin typeface="Courier New" pitchFamily="49" charset="0"/>
              <a:cs typeface="Courier New" pitchFamily="49" charset="0"/>
            </a:endParaRPr>
          </a:p>
          <a:p>
            <a:r>
              <a:rPr lang="en-US" dirty="0" smtClean="0">
                <a:latin typeface="Courier New" pitchFamily="49" charset="0"/>
                <a:cs typeface="Courier New" pitchFamily="49" charset="0"/>
              </a:rPr>
              <a:t>       g</a:t>
            </a: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      m</a:t>
            </a:r>
            <a:endParaRPr lang="en-US" dirty="0">
              <a:latin typeface="Courier New" pitchFamily="49" charset="0"/>
              <a:cs typeface="Courier New" pitchFamily="49" charset="0"/>
            </a:endParaRPr>
          </a:p>
        </p:txBody>
      </p:sp>
      <p:sp>
        <p:nvSpPr>
          <p:cNvPr id="8" name="TextBox 7"/>
          <p:cNvSpPr txBox="1"/>
          <p:nvPr/>
        </p:nvSpPr>
        <p:spPr>
          <a:xfrm>
            <a:off x="5181600" y="1600200"/>
            <a:ext cx="2819400" cy="1200329"/>
          </a:xfrm>
          <a:prstGeom prst="rect">
            <a:avLst/>
          </a:prstGeom>
          <a:noFill/>
        </p:spPr>
        <p:txBody>
          <a:bodyPr wrap="square" rtlCol="0">
            <a:spAutoFit/>
          </a:bodyPr>
          <a:lstStyle/>
          <a:p>
            <a:r>
              <a:rPr lang="en-US" dirty="0" smtClean="0"/>
              <a:t>2: </a:t>
            </a:r>
            <a:r>
              <a:rPr lang="en-US" dirty="0" smtClean="0">
                <a:latin typeface="Courier New" pitchFamily="49" charset="0"/>
                <a:cs typeface="Courier New" pitchFamily="49" charset="0"/>
              </a:rPr>
              <a:t>al </a:t>
            </a:r>
            <a:r>
              <a:rPr lang="en-US" dirty="0" smtClean="0">
                <a:latin typeface="Courier New" pitchFamily="49" charset="0"/>
                <a:cs typeface="Courier New" pitchFamily="49" charset="0"/>
                <a:sym typeface="Wingdings" pitchFamily="2" charset="2"/>
              </a:rPr>
              <a:t> LB</a:t>
            </a:r>
          </a:p>
          <a:p>
            <a:r>
              <a:rPr lang="en-US" dirty="0" smtClean="0">
                <a:latin typeface="Courier New" pitchFamily="49" charset="0"/>
                <a:cs typeface="Courier New" pitchFamily="49" charset="0"/>
                <a:sym typeface="Wingdings" pitchFamily="2" charset="2"/>
              </a:rPr>
              <a:t>alb  a</a:t>
            </a:r>
          </a:p>
          <a:p>
            <a:r>
              <a:rPr lang="en-US" dirty="0">
                <a:latin typeface="Courier New" pitchFamily="49" charset="0"/>
                <a:cs typeface="Courier New" pitchFamily="49" charset="0"/>
                <a:sym typeface="Wingdings" pitchFamily="2" charset="2"/>
              </a:rPr>
              <a:t> </a:t>
            </a:r>
            <a:r>
              <a:rPr lang="en-US" dirty="0" smtClean="0">
                <a:latin typeface="Courier New" pitchFamily="49" charset="0"/>
                <a:cs typeface="Courier New" pitchFamily="49" charset="0"/>
                <a:sym typeface="Wingdings" pitchFamily="2" charset="2"/>
              </a:rPr>
              <a:t>    l</a:t>
            </a:r>
          </a:p>
          <a:p>
            <a:r>
              <a:rPr lang="en-US" dirty="0">
                <a:latin typeface="Courier New" pitchFamily="49" charset="0"/>
                <a:cs typeface="Courier New" pitchFamily="49" charset="0"/>
                <a:sym typeface="Wingdings" pitchFamily="2" charset="2"/>
              </a:rPr>
              <a:t> </a:t>
            </a:r>
            <a:r>
              <a:rPr lang="en-US" dirty="0" smtClean="0">
                <a:latin typeface="Courier New" pitchFamily="49" charset="0"/>
                <a:cs typeface="Courier New" pitchFamily="49" charset="0"/>
                <a:sym typeface="Wingdings" pitchFamily="2" charset="2"/>
              </a:rPr>
              <a:t>    b</a:t>
            </a:r>
            <a:endParaRPr lang="en-US" dirty="0"/>
          </a:p>
        </p:txBody>
      </p:sp>
      <p:sp>
        <p:nvSpPr>
          <p:cNvPr id="9" name="TextBox 8"/>
          <p:cNvSpPr txBox="1"/>
          <p:nvPr/>
        </p:nvSpPr>
        <p:spPr>
          <a:xfrm>
            <a:off x="3886200" y="1600200"/>
            <a:ext cx="1295400" cy="369332"/>
          </a:xfrm>
          <a:prstGeom prst="rect">
            <a:avLst/>
          </a:prstGeom>
          <a:noFill/>
        </p:spPr>
        <p:txBody>
          <a:bodyPr wrap="square" rtlCol="0">
            <a:spAutoFit/>
          </a:bodyPr>
          <a:lstStyle/>
          <a:p>
            <a:r>
              <a:rPr lang="en-US" dirty="0" smtClean="0"/>
              <a:t>Add in:</a:t>
            </a:r>
            <a:endParaRPr lang="en-US" dirty="0"/>
          </a:p>
        </p:txBody>
      </p:sp>
      <p:sp>
        <p:nvSpPr>
          <p:cNvPr id="10" name="TextBox 9"/>
          <p:cNvSpPr txBox="1"/>
          <p:nvPr/>
        </p:nvSpPr>
        <p:spPr>
          <a:xfrm>
            <a:off x="228600" y="3352800"/>
            <a:ext cx="1828800" cy="369332"/>
          </a:xfrm>
          <a:prstGeom prst="rect">
            <a:avLst/>
          </a:prstGeom>
          <a:noFill/>
        </p:spPr>
        <p:txBody>
          <a:bodyPr wrap="square" rtlCol="0">
            <a:spAutoFit/>
          </a:bodyPr>
          <a:lstStyle/>
          <a:p>
            <a:r>
              <a:rPr lang="en-US" dirty="0" smtClean="0"/>
              <a:t>Now, add 6 &amp; 7:</a:t>
            </a:r>
            <a:endParaRPr lang="en-US" dirty="0"/>
          </a:p>
        </p:txBody>
      </p:sp>
      <p:sp>
        <p:nvSpPr>
          <p:cNvPr id="11" name="TextBox 10"/>
          <p:cNvSpPr txBox="1"/>
          <p:nvPr/>
        </p:nvSpPr>
        <p:spPr>
          <a:xfrm>
            <a:off x="3048000" y="6096000"/>
            <a:ext cx="3810000" cy="646331"/>
          </a:xfrm>
          <a:prstGeom prst="rect">
            <a:avLst/>
          </a:prstGeom>
          <a:noFill/>
        </p:spPr>
        <p:txBody>
          <a:bodyPr wrap="square" rtlCol="0">
            <a:spAutoFit/>
          </a:bodyPr>
          <a:lstStyle/>
          <a:p>
            <a:r>
              <a:rPr lang="en-US" dirty="0" smtClean="0"/>
              <a:t>Two ways to add in 6&amp;7:</a:t>
            </a:r>
          </a:p>
          <a:p>
            <a:pPr algn="ctr"/>
            <a:r>
              <a:rPr lang="en-US" dirty="0" smtClean="0"/>
              <a:t> </a:t>
            </a:r>
            <a:r>
              <a:rPr lang="en-US" dirty="0" err="1" smtClean="0"/>
              <a:t>vh</a:t>
            </a:r>
            <a:r>
              <a:rPr lang="en-US" dirty="0" smtClean="0"/>
              <a:t> or dd.</a:t>
            </a:r>
            <a:endParaRPr lang="en-US" dirty="0"/>
          </a:p>
        </p:txBody>
      </p:sp>
      <p:sp>
        <p:nvSpPr>
          <p:cNvPr id="12" name="TextBox 11"/>
          <p:cNvSpPr txBox="1"/>
          <p:nvPr/>
        </p:nvSpPr>
        <p:spPr>
          <a:xfrm>
            <a:off x="2590800" y="2057400"/>
            <a:ext cx="2057400" cy="646331"/>
          </a:xfrm>
          <a:prstGeom prst="rect">
            <a:avLst/>
          </a:prstGeom>
          <a:noFill/>
        </p:spPr>
        <p:txBody>
          <a:bodyPr wrap="square" rtlCol="0">
            <a:spAutoFit/>
          </a:bodyPr>
          <a:lstStyle/>
          <a:p>
            <a:r>
              <a:rPr lang="en-US" dirty="0" smtClean="0">
                <a:solidFill>
                  <a:srgbClr val="C00000"/>
                </a:solidFill>
                <a:latin typeface="Courier New" pitchFamily="49" charset="0"/>
                <a:cs typeface="Courier New" pitchFamily="49" charset="0"/>
              </a:rPr>
              <a:t>c </a:t>
            </a:r>
            <a:r>
              <a:rPr lang="en-US" dirty="0" smtClean="0">
                <a:solidFill>
                  <a:srgbClr val="C00000"/>
                </a:solidFill>
                <a:cs typeface="Courier New" pitchFamily="49" charset="0"/>
              </a:rPr>
              <a:t>  </a:t>
            </a:r>
            <a:r>
              <a:rPr lang="en-US" dirty="0" smtClean="0">
                <a:cs typeface="Courier New" pitchFamily="49" charset="0"/>
              </a:rPr>
              <a:t>don’t like!</a:t>
            </a: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smtClean="0">
                <a:cs typeface="Courier New" pitchFamily="49" charset="0"/>
              </a:rPr>
              <a:t>or</a:t>
            </a:r>
            <a:endParaRPr lang="en-US" dirty="0">
              <a:latin typeface="Courier New" pitchFamily="49" charset="0"/>
              <a:cs typeface="Courier New" pitchFamily="49" charset="0"/>
            </a:endParaRPr>
          </a:p>
        </p:txBody>
      </p:sp>
      <p:sp>
        <p:nvSpPr>
          <p:cNvPr id="13" name="TextBox 12"/>
          <p:cNvSpPr txBox="1"/>
          <p:nvPr/>
        </p:nvSpPr>
        <p:spPr>
          <a:xfrm>
            <a:off x="2895600" y="1371600"/>
            <a:ext cx="762000" cy="1754326"/>
          </a:xfrm>
          <a:prstGeom prst="rect">
            <a:avLst/>
          </a:prstGeom>
          <a:noFill/>
        </p:spPr>
        <p:txBody>
          <a:bodyPr wrap="square" rtlCol="0">
            <a:spAutoFit/>
          </a:bodyPr>
          <a:lstStyle/>
          <a:p>
            <a:r>
              <a:rPr lang="en-US" dirty="0" smtClean="0">
                <a:solidFill>
                  <a:srgbClr val="C00000"/>
                </a:solidFill>
                <a:latin typeface="Courier New" pitchFamily="49" charset="0"/>
                <a:cs typeface="Courier New" pitchFamily="49" charset="0"/>
              </a:rPr>
              <a:t>l</a:t>
            </a:r>
          </a:p>
          <a:p>
            <a:endParaRPr lang="en-US" dirty="0" smtClean="0">
              <a:latin typeface="Courier New" pitchFamily="49" charset="0"/>
              <a:cs typeface="Courier New" pitchFamily="49" charset="0"/>
            </a:endParaRPr>
          </a:p>
          <a:p>
            <a:endParaRPr lang="en-US" dirty="0">
              <a:latin typeface="Courier New" pitchFamily="49" charset="0"/>
              <a:cs typeface="Courier New" pitchFamily="49" charset="0"/>
            </a:endParaRPr>
          </a:p>
          <a:p>
            <a:endParaRPr lang="en-US" dirty="0" smtClean="0">
              <a:latin typeface="Courier New" pitchFamily="49" charset="0"/>
              <a:cs typeface="Courier New" pitchFamily="49" charset="0"/>
            </a:endParaRPr>
          </a:p>
          <a:p>
            <a:endParaRPr lang="en-US" dirty="0">
              <a:latin typeface="Courier New" pitchFamily="49" charset="0"/>
              <a:cs typeface="Courier New" pitchFamily="49" charset="0"/>
            </a:endParaRPr>
          </a:p>
          <a:p>
            <a:r>
              <a:rPr lang="en-US" dirty="0" smtClean="0">
                <a:solidFill>
                  <a:srgbClr val="C00000"/>
                </a:solidFill>
                <a:latin typeface="Courier New" pitchFamily="49" charset="0"/>
                <a:cs typeface="Courier New" pitchFamily="49" charset="0"/>
              </a:rPr>
              <a:t>c</a:t>
            </a:r>
            <a:endParaRPr lang="en-US" dirty="0">
              <a:solidFill>
                <a:srgbClr val="C00000"/>
              </a:solidFill>
              <a:latin typeface="Courier New" pitchFamily="49" charset="0"/>
              <a:cs typeface="Courier New" pitchFamily="49" charset="0"/>
            </a:endParaRPr>
          </a:p>
        </p:txBody>
      </p:sp>
      <p:sp>
        <p:nvSpPr>
          <p:cNvPr id="14" name="&quot;No&quot; Symbol 13"/>
          <p:cNvSpPr/>
          <p:nvPr/>
        </p:nvSpPr>
        <p:spPr>
          <a:xfrm>
            <a:off x="4572000" y="6477000"/>
            <a:ext cx="152400" cy="2286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ppt_x"/>
                                          </p:val>
                                        </p:tav>
                                      </p:tavLst>
                                    </p:anim>
                                    <p:anim calcmode="lin" valueType="num">
                                      <p:cBhvr additive="base">
                                        <p:cTn id="18" dur="500"/>
                                        <p:tgtEl>
                                          <p:spTgt spid="12"/>
                                        </p:tgtEl>
                                        <p:attrNameLst>
                                          <p:attrName>ppt_y</p:attrName>
                                        </p:attrNameLst>
                                      </p:cBhvr>
                                      <p:tavLst>
                                        <p:tav tm="0">
                                          <p:val>
                                            <p:strVal val="ppt_y"/>
                                          </p:val>
                                        </p:tav>
                                        <p:tav tm="100000">
                                          <p:val>
                                            <p:strVal val="1+ppt_h/2"/>
                                          </p:val>
                                        </p:tav>
                                      </p:tavLst>
                                    </p:anim>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Playfair</a:t>
            </a:r>
            <a:r>
              <a:rPr lang="en-US" dirty="0" smtClean="0"/>
              <a:t> cipher: cryptanalysis</a:t>
            </a:r>
            <a:endParaRPr lang="en-US" dirty="0"/>
          </a:p>
        </p:txBody>
      </p:sp>
      <p:sp>
        <p:nvSpPr>
          <p:cNvPr id="4" name="TextBox 3"/>
          <p:cNvSpPr txBox="1"/>
          <p:nvPr/>
        </p:nvSpPr>
        <p:spPr>
          <a:xfrm>
            <a:off x="1524000" y="1371600"/>
            <a:ext cx="1905000" cy="2031325"/>
          </a:xfrm>
          <a:prstGeom prst="rect">
            <a:avLst/>
          </a:prstGeom>
          <a:noFill/>
        </p:spPr>
        <p:txBody>
          <a:bodyPr wrap="square" rtlCol="0">
            <a:spAutoFit/>
          </a:bodyPr>
          <a:lstStyle/>
          <a:p>
            <a:r>
              <a:rPr lang="en-US" dirty="0" smtClean="0">
                <a:latin typeface="Courier New" pitchFamily="49" charset="0"/>
                <a:cs typeface="Courier New" pitchFamily="49" charset="0"/>
              </a:rPr>
              <a:t>h      </a:t>
            </a:r>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 </a:t>
            </a:r>
          </a:p>
          <a:p>
            <a:r>
              <a:rPr lang="en-US" dirty="0" smtClean="0">
                <a:latin typeface="Courier New" pitchFamily="49" charset="0"/>
                <a:cs typeface="Courier New" pitchFamily="49" charset="0"/>
              </a:rPr>
              <a:t>|      |</a:t>
            </a:r>
          </a:p>
          <a:p>
            <a:r>
              <a:rPr lang="en-US" dirty="0" smtClean="0">
                <a:latin typeface="Courier New" pitchFamily="49" charset="0"/>
                <a:cs typeface="Courier New" pitchFamily="49" charset="0"/>
              </a:rPr>
              <a:t>a-l-b  d</a:t>
            </a:r>
          </a:p>
          <a:p>
            <a:endParaRPr lang="en-US" dirty="0">
              <a:latin typeface="Courier New" pitchFamily="49" charset="0"/>
              <a:cs typeface="Courier New" pitchFamily="49" charset="0"/>
            </a:endParaRPr>
          </a:p>
          <a:p>
            <a:r>
              <a:rPr lang="en-US" dirty="0" smtClean="0">
                <a:latin typeface="Courier New" pitchFamily="49" charset="0"/>
                <a:cs typeface="Courier New" pitchFamily="49" charset="0"/>
              </a:rPr>
              <a:t>o-q    t</a:t>
            </a: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      z </a:t>
            </a:r>
            <a:endParaRPr lang="en-US" dirty="0">
              <a:latin typeface="Courier New" pitchFamily="49" charset="0"/>
              <a:cs typeface="Courier New" pitchFamily="49" charset="0"/>
            </a:endParaRPr>
          </a:p>
        </p:txBody>
      </p:sp>
      <p:sp>
        <p:nvSpPr>
          <p:cNvPr id="5" name="TextBox 4"/>
          <p:cNvSpPr txBox="1"/>
          <p:nvPr/>
        </p:nvSpPr>
        <p:spPr>
          <a:xfrm>
            <a:off x="609600" y="1905000"/>
            <a:ext cx="1219200" cy="369332"/>
          </a:xfrm>
          <a:prstGeom prst="rect">
            <a:avLst/>
          </a:prstGeom>
          <a:noFill/>
        </p:spPr>
        <p:txBody>
          <a:bodyPr wrap="square" rtlCol="0">
            <a:spAutoFit/>
          </a:bodyPr>
          <a:lstStyle/>
          <a:p>
            <a:r>
              <a:rPr lang="en-US" dirty="0" smtClean="0"/>
              <a:t>Have:</a:t>
            </a:r>
            <a:endParaRPr lang="en-US" dirty="0"/>
          </a:p>
        </p:txBody>
      </p:sp>
      <p:sp>
        <p:nvSpPr>
          <p:cNvPr id="6" name="TextBox 5"/>
          <p:cNvSpPr txBox="1"/>
          <p:nvPr/>
        </p:nvSpPr>
        <p:spPr>
          <a:xfrm>
            <a:off x="533400" y="4267200"/>
            <a:ext cx="1524000" cy="369332"/>
          </a:xfrm>
          <a:prstGeom prst="rect">
            <a:avLst/>
          </a:prstGeom>
          <a:noFill/>
        </p:spPr>
        <p:txBody>
          <a:bodyPr wrap="square" rtlCol="0">
            <a:spAutoFit/>
          </a:bodyPr>
          <a:lstStyle/>
          <a:p>
            <a:r>
              <a:rPr lang="en-US" dirty="0" smtClean="0"/>
              <a:t>Need to add:</a:t>
            </a:r>
            <a:endParaRPr lang="en-US" dirty="0"/>
          </a:p>
        </p:txBody>
      </p:sp>
      <p:sp>
        <p:nvSpPr>
          <p:cNvPr id="7" name="TextBox 6"/>
          <p:cNvSpPr txBox="1"/>
          <p:nvPr/>
        </p:nvSpPr>
        <p:spPr>
          <a:xfrm>
            <a:off x="2438400" y="4267200"/>
            <a:ext cx="685800" cy="646331"/>
          </a:xfrm>
          <a:prstGeom prst="rect">
            <a:avLst/>
          </a:prstGeom>
          <a:noFill/>
        </p:spPr>
        <p:txBody>
          <a:bodyPr wrap="square" rtlCol="0">
            <a:spAutoFit/>
          </a:bodyPr>
          <a:lstStyle/>
          <a:p>
            <a:r>
              <a:rPr lang="en-US" dirty="0" smtClean="0">
                <a:latin typeface="Courier New" pitchFamily="49" charset="0"/>
                <a:cs typeface="Courier New" pitchFamily="49" charset="0"/>
              </a:rPr>
              <a:t>e g</a:t>
            </a:r>
          </a:p>
          <a:p>
            <a:r>
              <a:rPr lang="en-US" dirty="0" smtClean="0">
                <a:latin typeface="Courier New" pitchFamily="49" charset="0"/>
                <a:cs typeface="Courier New" pitchFamily="49" charset="0"/>
              </a:rPr>
              <a:t>c l</a:t>
            </a:r>
            <a:endParaRPr lang="en-US" dirty="0">
              <a:latin typeface="Courier New" pitchFamily="49" charset="0"/>
              <a:cs typeface="Courier New" pitchFamily="49" charset="0"/>
            </a:endParaRPr>
          </a:p>
        </p:txBody>
      </p:sp>
      <p:sp>
        <p:nvSpPr>
          <p:cNvPr id="8" name="TextBox 7"/>
          <p:cNvSpPr txBox="1"/>
          <p:nvPr/>
        </p:nvSpPr>
        <p:spPr>
          <a:xfrm>
            <a:off x="3276600" y="4431268"/>
            <a:ext cx="381000" cy="369332"/>
          </a:xfrm>
          <a:prstGeom prst="rect">
            <a:avLst/>
          </a:prstGeom>
          <a:noFill/>
        </p:spPr>
        <p:txBody>
          <a:bodyPr wrap="square" rtlCol="0">
            <a:spAutoFit/>
          </a:bodyPr>
          <a:lstStyle/>
          <a:p>
            <a:r>
              <a:rPr lang="en-US" dirty="0" smtClean="0"/>
              <a:t>&amp;</a:t>
            </a:r>
            <a:endParaRPr lang="en-US" dirty="0"/>
          </a:p>
        </p:txBody>
      </p:sp>
      <p:sp>
        <p:nvSpPr>
          <p:cNvPr id="9" name="TextBox 8"/>
          <p:cNvSpPr txBox="1"/>
          <p:nvPr/>
        </p:nvSpPr>
        <p:spPr>
          <a:xfrm>
            <a:off x="3810000" y="4267200"/>
            <a:ext cx="1219200" cy="646331"/>
          </a:xfrm>
          <a:prstGeom prst="rect">
            <a:avLst/>
          </a:prstGeom>
          <a:noFill/>
        </p:spPr>
        <p:txBody>
          <a:bodyPr wrap="square" rtlCol="0">
            <a:spAutoFit/>
          </a:bodyPr>
          <a:lstStyle/>
          <a:p>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 y</a:t>
            </a:r>
          </a:p>
          <a:p>
            <a:r>
              <a:rPr lang="en-US" dirty="0" smtClean="0">
                <a:latin typeface="Courier New" pitchFamily="49" charset="0"/>
                <a:cs typeface="Courier New" pitchFamily="49" charset="0"/>
              </a:rPr>
              <a:t>m g</a:t>
            </a:r>
            <a:endParaRPr lang="en-US" dirty="0">
              <a:latin typeface="Courier New" pitchFamily="49" charset="0"/>
              <a:cs typeface="Courier New" pitchFamily="49" charset="0"/>
            </a:endParaRPr>
          </a:p>
        </p:txBody>
      </p:sp>
      <p:sp>
        <p:nvSpPr>
          <p:cNvPr id="10" name="TextBox 9"/>
          <p:cNvSpPr txBox="1"/>
          <p:nvPr/>
        </p:nvSpPr>
        <p:spPr>
          <a:xfrm>
            <a:off x="2286000" y="1916668"/>
            <a:ext cx="381000" cy="369332"/>
          </a:xfrm>
          <a:prstGeom prst="rect">
            <a:avLst/>
          </a:prstGeom>
          <a:noFill/>
        </p:spPr>
        <p:txBody>
          <a:bodyPr wrap="square" rtlCol="0">
            <a:spAutoFit/>
          </a:bodyPr>
          <a:lstStyle/>
          <a:p>
            <a:r>
              <a:rPr lang="en-US" dirty="0" smtClean="0">
                <a:solidFill>
                  <a:srgbClr val="C00000"/>
                </a:solidFill>
                <a:latin typeface="Courier New" pitchFamily="49" charset="0"/>
                <a:cs typeface="Courier New" pitchFamily="49" charset="0"/>
              </a:rPr>
              <a:t>c</a:t>
            </a:r>
            <a:endParaRPr lang="en-US" dirty="0">
              <a:solidFill>
                <a:srgbClr val="C00000"/>
              </a:solidFill>
              <a:latin typeface="Courier New" pitchFamily="49" charset="0"/>
              <a:cs typeface="Courier New" pitchFamily="49" charset="0"/>
            </a:endParaRPr>
          </a:p>
        </p:txBody>
      </p:sp>
      <p:sp>
        <p:nvSpPr>
          <p:cNvPr id="11" name="TextBox 10"/>
          <p:cNvSpPr txBox="1"/>
          <p:nvPr/>
        </p:nvSpPr>
        <p:spPr>
          <a:xfrm>
            <a:off x="1295400" y="1905000"/>
            <a:ext cx="381000" cy="369332"/>
          </a:xfrm>
          <a:prstGeom prst="rect">
            <a:avLst/>
          </a:prstGeom>
          <a:noFill/>
        </p:spPr>
        <p:txBody>
          <a:bodyPr wrap="square" rtlCol="0">
            <a:spAutoFit/>
          </a:bodyPr>
          <a:lstStyle/>
          <a:p>
            <a:r>
              <a:rPr lang="en-US" dirty="0" smtClean="0">
                <a:solidFill>
                  <a:srgbClr val="C00000"/>
                </a:solidFill>
                <a:latin typeface="Courier New" pitchFamily="49" charset="0"/>
                <a:cs typeface="Courier New" pitchFamily="49" charset="0"/>
              </a:rPr>
              <a:t>c</a:t>
            </a:r>
            <a:endParaRPr lang="en-US" dirty="0">
              <a:solidFill>
                <a:srgbClr val="C00000"/>
              </a:solidFill>
              <a:latin typeface="Courier New" pitchFamily="49" charset="0"/>
              <a:cs typeface="Courier New" pitchFamily="49" charset="0"/>
            </a:endParaRPr>
          </a:p>
        </p:txBody>
      </p:sp>
      <p:sp>
        <p:nvSpPr>
          <p:cNvPr id="12" name="TextBox 11"/>
          <p:cNvSpPr txBox="1"/>
          <p:nvPr/>
        </p:nvSpPr>
        <p:spPr>
          <a:xfrm>
            <a:off x="3886200" y="1905000"/>
            <a:ext cx="990600" cy="369332"/>
          </a:xfrm>
          <a:prstGeom prst="rect">
            <a:avLst/>
          </a:prstGeom>
          <a:noFill/>
        </p:spPr>
        <p:txBody>
          <a:bodyPr wrap="square" rtlCol="0">
            <a:spAutoFit/>
          </a:bodyPr>
          <a:lstStyle/>
          <a:p>
            <a:r>
              <a:rPr lang="en-US" dirty="0" smtClean="0"/>
              <a:t>Where?</a:t>
            </a:r>
            <a:endParaRPr lang="en-US" dirty="0"/>
          </a:p>
        </p:txBody>
      </p:sp>
      <p:sp>
        <p:nvSpPr>
          <p:cNvPr id="13" name="TextBox 12"/>
          <p:cNvSpPr txBox="1"/>
          <p:nvPr/>
        </p:nvSpPr>
        <p:spPr>
          <a:xfrm>
            <a:off x="1295400" y="2209800"/>
            <a:ext cx="457200" cy="381000"/>
          </a:xfrm>
          <a:prstGeom prst="rect">
            <a:avLst/>
          </a:prstGeom>
          <a:noFill/>
        </p:spPr>
        <p:txBody>
          <a:bodyPr wrap="square" rtlCol="0">
            <a:spAutoFit/>
          </a:bodyPr>
          <a:lstStyle/>
          <a:p>
            <a:r>
              <a:rPr lang="en-US" dirty="0" smtClean="0">
                <a:solidFill>
                  <a:srgbClr val="C00000"/>
                </a:solidFill>
                <a:latin typeface="Courier New" pitchFamily="49" charset="0"/>
                <a:cs typeface="Courier New" pitchFamily="49" charset="0"/>
              </a:rPr>
              <a:t>e</a:t>
            </a:r>
            <a:endParaRPr lang="en-US" dirty="0">
              <a:solidFill>
                <a:srgbClr val="C00000"/>
              </a:solidFill>
              <a:latin typeface="Courier New" pitchFamily="49" charset="0"/>
              <a:cs typeface="Courier New" pitchFamily="49" charset="0"/>
            </a:endParaRPr>
          </a:p>
        </p:txBody>
      </p:sp>
      <p:sp>
        <p:nvSpPr>
          <p:cNvPr id="15" name="TextBox 14"/>
          <p:cNvSpPr txBox="1"/>
          <p:nvPr/>
        </p:nvSpPr>
        <p:spPr>
          <a:xfrm>
            <a:off x="1295400" y="1371600"/>
            <a:ext cx="457200" cy="381000"/>
          </a:xfrm>
          <a:prstGeom prst="rect">
            <a:avLst/>
          </a:prstGeom>
          <a:noFill/>
        </p:spPr>
        <p:txBody>
          <a:bodyPr wrap="square" rtlCol="0">
            <a:spAutoFit/>
          </a:bodyPr>
          <a:lstStyle/>
          <a:p>
            <a:r>
              <a:rPr lang="en-US" dirty="0" smtClean="0">
                <a:solidFill>
                  <a:srgbClr val="C00000"/>
                </a:solidFill>
                <a:latin typeface="Courier New" pitchFamily="49" charset="0"/>
                <a:cs typeface="Courier New" pitchFamily="49" charset="0"/>
              </a:rPr>
              <a:t>e</a:t>
            </a:r>
            <a:endParaRPr lang="en-US" dirty="0">
              <a:solidFill>
                <a:srgbClr val="C00000"/>
              </a:solidFill>
              <a:latin typeface="Courier New" pitchFamily="49" charset="0"/>
              <a:cs typeface="Courier New" pitchFamily="49" charset="0"/>
            </a:endParaRPr>
          </a:p>
        </p:txBody>
      </p:sp>
      <p:sp>
        <p:nvSpPr>
          <p:cNvPr id="16" name="TextBox 15"/>
          <p:cNvSpPr txBox="1"/>
          <p:nvPr/>
        </p:nvSpPr>
        <p:spPr>
          <a:xfrm>
            <a:off x="1752600" y="2209800"/>
            <a:ext cx="381000" cy="369332"/>
          </a:xfrm>
          <a:prstGeom prst="rect">
            <a:avLst/>
          </a:prstGeom>
          <a:noFill/>
        </p:spPr>
        <p:txBody>
          <a:bodyPr wrap="square" rtlCol="0">
            <a:spAutoFit/>
          </a:bodyPr>
          <a:lstStyle/>
          <a:p>
            <a:r>
              <a:rPr lang="en-US" dirty="0" smtClean="0">
                <a:solidFill>
                  <a:srgbClr val="C00000"/>
                </a:solidFill>
                <a:latin typeface="Courier New" pitchFamily="49" charset="0"/>
                <a:cs typeface="Courier New" pitchFamily="49" charset="0"/>
              </a:rPr>
              <a:t>g</a:t>
            </a:r>
            <a:endParaRPr lang="en-US" dirty="0">
              <a:solidFill>
                <a:srgbClr val="C00000"/>
              </a:solidFill>
              <a:latin typeface="Courier New" pitchFamily="49" charset="0"/>
              <a:cs typeface="Courier New" pitchFamily="49" charset="0"/>
            </a:endParaRPr>
          </a:p>
        </p:txBody>
      </p:sp>
      <p:sp>
        <p:nvSpPr>
          <p:cNvPr id="17" name="TextBox 16"/>
          <p:cNvSpPr txBox="1"/>
          <p:nvPr/>
        </p:nvSpPr>
        <p:spPr>
          <a:xfrm>
            <a:off x="1752600" y="1371600"/>
            <a:ext cx="457200" cy="369332"/>
          </a:xfrm>
          <a:prstGeom prst="rect">
            <a:avLst/>
          </a:prstGeom>
          <a:noFill/>
        </p:spPr>
        <p:txBody>
          <a:bodyPr wrap="square" rtlCol="0">
            <a:spAutoFit/>
          </a:bodyPr>
          <a:lstStyle/>
          <a:p>
            <a:r>
              <a:rPr lang="en-US" dirty="0" smtClean="0">
                <a:solidFill>
                  <a:srgbClr val="C00000"/>
                </a:solidFill>
                <a:latin typeface="Courier New" pitchFamily="49" charset="0"/>
                <a:cs typeface="Courier New" pitchFamily="49" charset="0"/>
              </a:rPr>
              <a:t>y</a:t>
            </a:r>
            <a:endParaRPr lang="en-US" dirty="0">
              <a:solidFill>
                <a:srgbClr val="C00000"/>
              </a:solidFill>
              <a:latin typeface="Courier New" pitchFamily="49" charset="0"/>
              <a:cs typeface="Courier New" pitchFamily="49" charset="0"/>
            </a:endParaRPr>
          </a:p>
        </p:txBody>
      </p:sp>
      <p:sp>
        <p:nvSpPr>
          <p:cNvPr id="18" name="TextBox 17"/>
          <p:cNvSpPr txBox="1"/>
          <p:nvPr/>
        </p:nvSpPr>
        <p:spPr>
          <a:xfrm>
            <a:off x="2514600" y="2209800"/>
            <a:ext cx="381000" cy="381000"/>
          </a:xfrm>
          <a:prstGeom prst="rect">
            <a:avLst/>
          </a:prstGeom>
          <a:noFill/>
        </p:spPr>
        <p:txBody>
          <a:bodyPr wrap="square" rtlCol="0">
            <a:spAutoFit/>
          </a:bodyPr>
          <a:lstStyle/>
          <a:p>
            <a:r>
              <a:rPr lang="en-US" dirty="0" smtClean="0">
                <a:solidFill>
                  <a:srgbClr val="C00000"/>
                </a:solidFill>
                <a:latin typeface="Courier New" pitchFamily="49" charset="0"/>
                <a:cs typeface="Courier New" pitchFamily="49" charset="0"/>
              </a:rPr>
              <a:t>m</a:t>
            </a:r>
            <a:endParaRPr lang="en-US" dirty="0">
              <a:solidFill>
                <a:srgbClr val="C00000"/>
              </a:solidFill>
              <a:latin typeface="Courier New" pitchFamily="49" charset="0"/>
              <a:cs typeface="Courier New" pitchFamily="49" charset="0"/>
            </a:endParaRPr>
          </a:p>
        </p:txBody>
      </p:sp>
      <p:sp>
        <p:nvSpPr>
          <p:cNvPr id="19" name="TextBox 18"/>
          <p:cNvSpPr txBox="1"/>
          <p:nvPr/>
        </p:nvSpPr>
        <p:spPr>
          <a:xfrm>
            <a:off x="1524000" y="2209800"/>
            <a:ext cx="609600" cy="381000"/>
          </a:xfrm>
          <a:prstGeom prst="rect">
            <a:avLst/>
          </a:prstGeom>
          <a:noFill/>
        </p:spPr>
        <p:txBody>
          <a:bodyPr wrap="square" rtlCol="0">
            <a:spAutoFit/>
          </a:bodyPr>
          <a:lstStyle/>
          <a:p>
            <a:r>
              <a:rPr lang="en-US" dirty="0" smtClean="0">
                <a:solidFill>
                  <a:srgbClr val="0070C0"/>
                </a:solidFill>
                <a:latin typeface="Courier New" pitchFamily="49" charset="0"/>
                <a:cs typeface="Courier New" pitchFamily="49" charset="0"/>
              </a:rPr>
              <a:t>f</a:t>
            </a:r>
            <a:endParaRPr lang="en-US" dirty="0">
              <a:solidFill>
                <a:srgbClr val="0070C0"/>
              </a:solidFill>
              <a:latin typeface="Courier New" pitchFamily="49" charset="0"/>
              <a:cs typeface="Courier New" pitchFamily="49" charset="0"/>
            </a:endParaRPr>
          </a:p>
        </p:txBody>
      </p:sp>
      <p:sp>
        <p:nvSpPr>
          <p:cNvPr id="20" name="TextBox 19"/>
          <p:cNvSpPr txBox="1"/>
          <p:nvPr/>
        </p:nvSpPr>
        <p:spPr>
          <a:xfrm>
            <a:off x="2057400" y="2209800"/>
            <a:ext cx="533400" cy="381000"/>
          </a:xfrm>
          <a:prstGeom prst="rect">
            <a:avLst/>
          </a:prstGeom>
          <a:noFill/>
        </p:spPr>
        <p:txBody>
          <a:bodyPr wrap="square" rtlCol="0">
            <a:spAutoFit/>
          </a:bodyPr>
          <a:lstStyle/>
          <a:p>
            <a:r>
              <a:rPr lang="en-US" dirty="0">
                <a:solidFill>
                  <a:srgbClr val="0070C0"/>
                </a:solidFill>
                <a:latin typeface="Courier New" pitchFamily="49" charset="0"/>
                <a:cs typeface="Courier New" pitchFamily="49" charset="0"/>
              </a:rPr>
              <a:t>k</a:t>
            </a:r>
          </a:p>
        </p:txBody>
      </p:sp>
      <p:sp>
        <p:nvSpPr>
          <p:cNvPr id="21" name="TextBox 20"/>
          <p:cNvSpPr txBox="1"/>
          <p:nvPr/>
        </p:nvSpPr>
        <p:spPr>
          <a:xfrm>
            <a:off x="1295400" y="2450068"/>
            <a:ext cx="457200" cy="369332"/>
          </a:xfrm>
          <a:prstGeom prst="rect">
            <a:avLst/>
          </a:prstGeom>
          <a:noFill/>
        </p:spPr>
        <p:txBody>
          <a:bodyPr wrap="square" rtlCol="0">
            <a:spAutoFit/>
          </a:bodyPr>
          <a:lstStyle/>
          <a:p>
            <a:r>
              <a:rPr lang="en-US" dirty="0" smtClean="0">
                <a:solidFill>
                  <a:srgbClr val="0070C0"/>
                </a:solidFill>
                <a:latin typeface="Courier New" pitchFamily="49" charset="0"/>
                <a:cs typeface="Courier New" pitchFamily="49" charset="0"/>
              </a:rPr>
              <a:t>n</a:t>
            </a:r>
            <a:endParaRPr lang="en-US" dirty="0">
              <a:solidFill>
                <a:srgbClr val="0070C0"/>
              </a:solidFill>
              <a:latin typeface="Courier New" pitchFamily="49" charset="0"/>
              <a:cs typeface="Courier New" pitchFamily="49" charset="0"/>
            </a:endParaRPr>
          </a:p>
        </p:txBody>
      </p:sp>
      <p:sp>
        <p:nvSpPr>
          <p:cNvPr id="22" name="TextBox 21"/>
          <p:cNvSpPr txBox="1"/>
          <p:nvPr/>
        </p:nvSpPr>
        <p:spPr>
          <a:xfrm>
            <a:off x="1295400" y="2971800"/>
            <a:ext cx="2590800" cy="369332"/>
          </a:xfrm>
          <a:prstGeom prst="rect">
            <a:avLst/>
          </a:prstGeom>
          <a:noFill/>
        </p:spPr>
        <p:txBody>
          <a:bodyPr wrap="square" rtlCol="0">
            <a:spAutoFit/>
          </a:bodyPr>
          <a:lstStyle/>
          <a:p>
            <a:r>
              <a:rPr lang="en-US" dirty="0" smtClean="0">
                <a:solidFill>
                  <a:srgbClr val="0070C0"/>
                </a:solidFill>
                <a:latin typeface="Courier New" pitchFamily="49" charset="0"/>
                <a:cs typeface="Courier New" pitchFamily="49" charset="0"/>
              </a:rPr>
              <a:t>u v w x</a:t>
            </a:r>
            <a:endParaRPr lang="en-US" dirty="0">
              <a:solidFill>
                <a:srgbClr val="0070C0"/>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10"/>
                                        </p:tgtEl>
                                        <p:attrNameLst>
                                          <p:attrName>ppt_x</p:attrName>
                                        </p:attrNameLst>
                                      </p:cBhvr>
                                      <p:tavLst>
                                        <p:tav tm="0">
                                          <p:val>
                                            <p:strVal val="ppt_x"/>
                                          </p:val>
                                        </p:tav>
                                        <p:tav tm="100000">
                                          <p:val>
                                            <p:strVal val="ppt_x"/>
                                          </p:val>
                                        </p:tav>
                                      </p:tavLst>
                                    </p:anim>
                                    <p:anim calcmode="lin" valueType="num">
                                      <p:cBhvr additive="base">
                                        <p:cTn id="18" dur="500"/>
                                        <p:tgtEl>
                                          <p:spTgt spid="10"/>
                                        </p:tgtEl>
                                        <p:attrNameLst>
                                          <p:attrName>ppt_y</p:attrName>
                                        </p:attrNameLst>
                                      </p:cBhvr>
                                      <p:tavLst>
                                        <p:tav tm="0">
                                          <p:val>
                                            <p:strVal val="ppt_y"/>
                                          </p:val>
                                        </p:tav>
                                        <p:tav tm="100000">
                                          <p:val>
                                            <p:strVal val="1+ppt_h/2"/>
                                          </p:val>
                                        </p:tav>
                                      </p:tavLst>
                                    </p:anim>
                                    <p:set>
                                      <p:cBhvr>
                                        <p:cTn id="19" dur="1" fill="hold">
                                          <p:stCondLst>
                                            <p:cond delay="499"/>
                                          </p:stCondLst>
                                        </p:cTn>
                                        <p:tgtEl>
                                          <p:spTgt spid="10"/>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12"/>
                                        </p:tgtEl>
                                        <p:attrNameLst>
                                          <p:attrName>ppt_x</p:attrName>
                                        </p:attrNameLst>
                                      </p:cBhvr>
                                      <p:tavLst>
                                        <p:tav tm="0">
                                          <p:val>
                                            <p:strVal val="ppt_x"/>
                                          </p:val>
                                        </p:tav>
                                        <p:tav tm="100000">
                                          <p:val>
                                            <p:strVal val="ppt_x"/>
                                          </p:val>
                                        </p:tav>
                                      </p:tavLst>
                                    </p:anim>
                                    <p:anim calcmode="lin" valueType="num">
                                      <p:cBhvr additive="base">
                                        <p:cTn id="22" dur="500"/>
                                        <p:tgtEl>
                                          <p:spTgt spid="12"/>
                                        </p:tgtEl>
                                        <p:attrNameLst>
                                          <p:attrName>ppt_y</p:attrName>
                                        </p:attrNameLst>
                                      </p:cBhvr>
                                      <p:tavLst>
                                        <p:tav tm="0">
                                          <p:val>
                                            <p:strVal val="ppt_y"/>
                                          </p:val>
                                        </p:tav>
                                        <p:tav tm="100000">
                                          <p:val>
                                            <p:strVal val="1+ppt_h/2"/>
                                          </p:val>
                                        </p:tav>
                                      </p:tavLst>
                                    </p:anim>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par>
                                <p:cTn id="32" presetID="5" presetClass="entr" presetSubtype="10" fill="hold" grpId="2"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3" nodeType="clickEffect">
                                  <p:stCondLst>
                                    <p:cond delay="0"/>
                                  </p:stCondLst>
                                  <p:childTnLst>
                                    <p:anim calcmode="lin" valueType="num">
                                      <p:cBhvr additive="base">
                                        <p:cTn id="38" dur="500"/>
                                        <p:tgtEl>
                                          <p:spTgt spid="12"/>
                                        </p:tgtEl>
                                        <p:attrNameLst>
                                          <p:attrName>ppt_x</p:attrName>
                                        </p:attrNameLst>
                                      </p:cBhvr>
                                      <p:tavLst>
                                        <p:tav tm="0">
                                          <p:val>
                                            <p:strVal val="ppt_x"/>
                                          </p:val>
                                        </p:tav>
                                        <p:tav tm="100000">
                                          <p:val>
                                            <p:strVal val="ppt_x"/>
                                          </p:val>
                                        </p:tav>
                                      </p:tavLst>
                                    </p:anim>
                                    <p:anim calcmode="lin" valueType="num">
                                      <p:cBhvr additive="base">
                                        <p:cTn id="39" dur="500"/>
                                        <p:tgtEl>
                                          <p:spTgt spid="12"/>
                                        </p:tgtEl>
                                        <p:attrNameLst>
                                          <p:attrName>ppt_y</p:attrName>
                                        </p:attrNameLst>
                                      </p:cBhvr>
                                      <p:tavLst>
                                        <p:tav tm="0">
                                          <p:val>
                                            <p:strVal val="ppt_y"/>
                                          </p:val>
                                        </p:tav>
                                        <p:tav tm="100000">
                                          <p:val>
                                            <p:strVal val="1+ppt_h/2"/>
                                          </p:val>
                                        </p:tav>
                                      </p:tavLst>
                                    </p:anim>
                                    <p:set>
                                      <p:cBhvr>
                                        <p:cTn id="40" dur="1" fill="hold">
                                          <p:stCondLst>
                                            <p:cond delay="499"/>
                                          </p:stCondLst>
                                        </p:cTn>
                                        <p:tgtEl>
                                          <p:spTgt spid="12"/>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ppt_x"/>
                                          </p:val>
                                        </p:tav>
                                      </p:tavLst>
                                    </p:anim>
                                    <p:anim calcmode="lin" valueType="num">
                                      <p:cBhvr additive="base">
                                        <p:cTn id="43" dur="500"/>
                                        <p:tgtEl>
                                          <p:spTgt spid="15"/>
                                        </p:tgtEl>
                                        <p:attrNameLst>
                                          <p:attrName>ppt_y</p:attrName>
                                        </p:attrNameLst>
                                      </p:cBhvr>
                                      <p:tavLst>
                                        <p:tav tm="0">
                                          <p:val>
                                            <p:strVal val="ppt_y"/>
                                          </p:val>
                                        </p:tav>
                                        <p:tav tm="100000">
                                          <p:val>
                                            <p:strVal val="1+ppt_h/2"/>
                                          </p:val>
                                        </p:tav>
                                      </p:tavLst>
                                    </p:anim>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2" grpId="1"/>
      <p:bldP spid="12" grpId="2"/>
      <p:bldP spid="12" grpId="3"/>
      <p:bldP spid="13" grpId="0"/>
      <p:bldP spid="15" grpId="0"/>
      <p:bldP spid="15" grpId="1"/>
      <p:bldP spid="16" grpId="0"/>
      <p:bldP spid="17" grpId="0"/>
      <p:bldP spid="18" grpId="0"/>
      <p:bldP spid="19" grpId="0"/>
      <p:bldP spid="20" grpId="0"/>
      <p:bldP spid="21"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Playfair</a:t>
            </a:r>
            <a:r>
              <a:rPr lang="en-US" dirty="0" smtClean="0"/>
              <a:t> cipher: cryptanalysis</a:t>
            </a:r>
            <a:endParaRPr lang="en-US" dirty="0"/>
          </a:p>
        </p:txBody>
      </p:sp>
      <p:sp>
        <p:nvSpPr>
          <p:cNvPr id="4" name="TextBox 3"/>
          <p:cNvSpPr txBox="1"/>
          <p:nvPr/>
        </p:nvSpPr>
        <p:spPr>
          <a:xfrm>
            <a:off x="2590800" y="1981200"/>
            <a:ext cx="1676400" cy="1477328"/>
          </a:xfrm>
          <a:prstGeom prst="rect">
            <a:avLst/>
          </a:prstGeom>
          <a:noFill/>
        </p:spPr>
        <p:txBody>
          <a:bodyPr wrap="square" rtlCol="0">
            <a:spAutoFit/>
          </a:bodyPr>
          <a:lstStyle/>
          <a:p>
            <a:r>
              <a:rPr lang="en-US" dirty="0" smtClean="0">
                <a:latin typeface="Courier New" pitchFamily="49" charset="0"/>
                <a:cs typeface="Courier New" pitchFamily="49" charset="0"/>
              </a:rPr>
              <a:t>p h y s </a:t>
            </a:r>
            <a:r>
              <a:rPr lang="en-US" dirty="0" err="1" smtClean="0">
                <a:latin typeface="Courier New" pitchFamily="49" charset="0"/>
                <a:cs typeface="Courier New" pitchFamily="49" charset="0"/>
              </a:rPr>
              <a:t>i</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c a l b d</a:t>
            </a:r>
          </a:p>
          <a:p>
            <a:r>
              <a:rPr lang="en-US" dirty="0" smtClean="0">
                <a:latin typeface="Courier New" pitchFamily="49" charset="0"/>
                <a:cs typeface="Courier New" pitchFamily="49" charset="0"/>
              </a:rPr>
              <a:t>e f g k m</a:t>
            </a:r>
          </a:p>
          <a:p>
            <a:r>
              <a:rPr lang="en-US" dirty="0" smtClean="0">
                <a:latin typeface="Courier New" pitchFamily="49" charset="0"/>
                <a:cs typeface="Courier New" pitchFamily="49" charset="0"/>
              </a:rPr>
              <a:t>n o q r t</a:t>
            </a:r>
          </a:p>
          <a:p>
            <a:r>
              <a:rPr lang="en-US" dirty="0" smtClean="0">
                <a:latin typeface="Courier New" pitchFamily="49" charset="0"/>
                <a:cs typeface="Courier New" pitchFamily="49" charset="0"/>
              </a:rPr>
              <a:t>u v w x z</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resources</a:t>
            </a:r>
            <a:endParaRPr lang="en-US" dirty="0"/>
          </a:p>
        </p:txBody>
      </p:sp>
      <p:sp>
        <p:nvSpPr>
          <p:cNvPr id="5" name="TextBox 4"/>
          <p:cNvSpPr txBox="1"/>
          <p:nvPr/>
        </p:nvSpPr>
        <p:spPr>
          <a:xfrm>
            <a:off x="609600" y="1905000"/>
            <a:ext cx="8001000" cy="3416320"/>
          </a:xfrm>
          <a:prstGeom prst="rect">
            <a:avLst/>
          </a:prstGeom>
          <a:noFill/>
        </p:spPr>
        <p:txBody>
          <a:bodyPr wrap="square" rtlCol="0">
            <a:spAutoFit/>
          </a:bodyPr>
          <a:lstStyle/>
          <a:p>
            <a:pPr marL="342900" indent="-342900">
              <a:buFont typeface="+mj-lt"/>
              <a:buAutoNum type="arabicPeriod"/>
            </a:pPr>
            <a:r>
              <a:rPr lang="en-US" dirty="0" smtClean="0"/>
              <a:t>Letter Frequency Analysis Calculator and Affine Cipher Calculator: </a:t>
            </a:r>
            <a:r>
              <a:rPr lang="en-US" dirty="0" smtClean="0">
                <a:hlinkClick r:id="rId2"/>
              </a:rPr>
              <a:t>http://www.wiley.com/college/mat/gilbert139343/java/java11_s.html</a:t>
            </a:r>
            <a:r>
              <a:rPr lang="en-US" dirty="0" smtClean="0"/>
              <a:t> </a:t>
            </a:r>
          </a:p>
          <a:p>
            <a:pPr marL="342900" indent="-342900">
              <a:buFont typeface="+mj-lt"/>
              <a:buAutoNum type="arabicPeriod"/>
            </a:pPr>
            <a:r>
              <a:rPr lang="en-US" dirty="0" smtClean="0"/>
              <a:t>Shift Cipher calculator: </a:t>
            </a:r>
            <a:r>
              <a:rPr lang="en-US" dirty="0" smtClean="0">
                <a:hlinkClick r:id="rId3"/>
              </a:rPr>
              <a:t>http://www.simonsingh.net/The_Black_Chamber/caesar.html</a:t>
            </a:r>
            <a:r>
              <a:rPr lang="en-US" dirty="0" smtClean="0"/>
              <a:t> </a:t>
            </a:r>
          </a:p>
          <a:p>
            <a:pPr marL="342900" indent="-342900">
              <a:buFont typeface="+mj-lt"/>
              <a:buAutoNum type="arabicPeriod"/>
            </a:pPr>
            <a:r>
              <a:rPr lang="en-US" dirty="0" smtClean="0"/>
              <a:t>A tool to help with </a:t>
            </a:r>
            <a:r>
              <a:rPr lang="en-US" dirty="0" err="1" smtClean="0"/>
              <a:t>monoalphabetic</a:t>
            </a:r>
            <a:r>
              <a:rPr lang="en-US" dirty="0" smtClean="0"/>
              <a:t> substitution ciphers: </a:t>
            </a:r>
            <a:r>
              <a:rPr lang="en-US" dirty="0" smtClean="0">
                <a:hlinkClick r:id="rId4"/>
              </a:rPr>
              <a:t>http://www.richkni.co.uk/php/crypta/letreplace.php</a:t>
            </a:r>
            <a:r>
              <a:rPr lang="en-US" dirty="0" smtClean="0"/>
              <a:t> </a:t>
            </a:r>
            <a:r>
              <a:rPr lang="en-US" dirty="0" smtClean="0">
                <a:hlinkClick r:id="rId5"/>
              </a:rPr>
              <a:t>http://cryptogram.org/solve_cipher.html</a:t>
            </a:r>
            <a:endParaRPr lang="en-US" dirty="0" smtClean="0"/>
          </a:p>
          <a:p>
            <a:pPr marL="342900" indent="-342900">
              <a:buFont typeface="+mj-lt"/>
              <a:buAutoNum type="arabicPeriod"/>
            </a:pPr>
            <a:r>
              <a:rPr lang="en-US" dirty="0" smtClean="0"/>
              <a:t>Applet for cryptanalysis of the </a:t>
            </a:r>
            <a:r>
              <a:rPr lang="en-US" dirty="0" err="1" smtClean="0"/>
              <a:t>Vigenere</a:t>
            </a:r>
            <a:r>
              <a:rPr lang="en-US" dirty="0" smtClean="0"/>
              <a:t> Cipher: </a:t>
            </a:r>
            <a:r>
              <a:rPr lang="en-US" dirty="0" smtClean="0">
                <a:hlinkClick r:id="rId6"/>
              </a:rPr>
              <a:t>http://math.ucsd.edu/~crypto/java/EARLYCIPHERS/Vigenere.html</a:t>
            </a:r>
            <a:endParaRPr lang="en-US" dirty="0" smtClean="0"/>
          </a:p>
          <a:p>
            <a:pPr marL="342900" indent="-342900">
              <a:buFont typeface="+mj-lt"/>
              <a:buAutoNum type="arabicPeriod"/>
            </a:pPr>
            <a:r>
              <a:rPr lang="en-US" dirty="0" smtClean="0"/>
              <a:t>Most common letters, doubles, two letter words, etc:</a:t>
            </a:r>
          </a:p>
          <a:p>
            <a:pPr marL="342900" indent="-342900"/>
            <a:r>
              <a:rPr lang="en-US" dirty="0" smtClean="0"/>
              <a:t>	 </a:t>
            </a:r>
            <a:r>
              <a:rPr lang="en-US" dirty="0" smtClean="0">
                <a:hlinkClick r:id="rId7"/>
              </a:rPr>
              <a:t>http://scottbryce.com/cryptograms/stats.htm</a:t>
            </a:r>
            <a:endParaRPr lang="en-US" dirty="0" smtClean="0"/>
          </a:p>
          <a:p>
            <a:pPr marL="342900" indent="-342900"/>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survey of common methods: Transposition Ciphers</a:t>
            </a:r>
            <a:endParaRPr lang="en-US" dirty="0"/>
          </a:p>
        </p:txBody>
      </p:sp>
      <p:sp>
        <p:nvSpPr>
          <p:cNvPr id="3" name="Content Placeholder 2"/>
          <p:cNvSpPr>
            <a:spLocks noGrp="1"/>
          </p:cNvSpPr>
          <p:nvPr>
            <p:ph idx="1"/>
          </p:nvPr>
        </p:nvSpPr>
        <p:spPr/>
        <p:txBody>
          <a:bodyPr>
            <a:normAutofit/>
          </a:bodyPr>
          <a:lstStyle/>
          <a:p>
            <a:r>
              <a:rPr lang="en-US" dirty="0" smtClean="0"/>
              <a:t>In a transposition cipher the letters in the plaintext are just transposed or “mixed up” </a:t>
            </a:r>
          </a:p>
          <a:p>
            <a:r>
              <a:rPr lang="en-US" dirty="0" smtClean="0"/>
              <a:t>The letter frequencies would reflect that of the usual language</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a:t>
            </a:r>
            <a:r>
              <a:rPr lang="en-US" dirty="0" err="1" smtClean="0"/>
              <a:t>ciphertext</a:t>
            </a:r>
            <a:r>
              <a:rPr lang="en-US" dirty="0" smtClean="0"/>
              <a:t> was encrypted using a transposition cipher?</a:t>
            </a:r>
            <a:endParaRPr lang="en-US" dirty="0"/>
          </a:p>
        </p:txBody>
      </p:sp>
      <p:sp>
        <p:nvSpPr>
          <p:cNvPr id="3" name="Content Placeholder 2"/>
          <p:cNvSpPr>
            <a:spLocks noGrp="1"/>
          </p:cNvSpPr>
          <p:nvPr>
            <p:ph idx="1"/>
          </p:nvPr>
        </p:nvSpPr>
        <p:spPr/>
        <p:txBody>
          <a:bodyPr/>
          <a:lstStyle/>
          <a:p>
            <a:pPr marL="0">
              <a:buNone/>
            </a:pPr>
            <a:r>
              <a:rPr lang="en-US" cap="all" dirty="0" smtClean="0"/>
              <a:t>thamatiemanicialisabanndmdainaoorkrokmlofoinglarabatckcchwhittisnedherinarw</a:t>
            </a:r>
          </a:p>
          <a:p>
            <a:pPr marL="0">
              <a:buNone/>
            </a:pPr>
            <a:endParaRPr lang="en-US" dirty="0" smtClean="0"/>
          </a:p>
          <a:p>
            <a:pPr marL="0">
              <a:buNone/>
            </a:pPr>
            <a:r>
              <a:rPr lang="en-US" dirty="0" smtClean="0"/>
              <a:t>TFTMAXFTMBVBTGBLTUEBGWFTGBGTWTKDKHHFEHHDBGZYHKTUETVDVTMPABVABLGMMAXKXWTKPBG</a:t>
            </a:r>
          </a:p>
          <a:p>
            <a:pPr>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Frequency analysis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066800" y="1447800"/>
            <a:ext cx="1981200" cy="508932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8200" y="1524000"/>
            <a:ext cx="2078087"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Decrypt – Problem 1</a:t>
            </a:r>
            <a:endParaRPr lang="en-US" dirty="0"/>
          </a:p>
        </p:txBody>
      </p:sp>
      <p:sp>
        <p:nvSpPr>
          <p:cNvPr id="4" name="Content Placeholder 3"/>
          <p:cNvSpPr>
            <a:spLocks noGrp="1"/>
          </p:cNvSpPr>
          <p:nvPr>
            <p:ph idx="1"/>
          </p:nvPr>
        </p:nvSpPr>
        <p:spPr/>
        <p:txBody>
          <a:bodyPr/>
          <a:lstStyle/>
          <a:p>
            <a:pPr marL="0">
              <a:buNone/>
            </a:pPr>
            <a:r>
              <a:rPr lang="en-US" cap="all" dirty="0" err="1" smtClean="0"/>
              <a:t>Thama</a:t>
            </a:r>
            <a:r>
              <a:rPr lang="en-US" cap="all" dirty="0" smtClean="0"/>
              <a:t> </a:t>
            </a:r>
            <a:r>
              <a:rPr lang="en-US" cap="all" dirty="0" err="1" smtClean="0"/>
              <a:t>tiema</a:t>
            </a:r>
            <a:r>
              <a:rPr lang="en-US" cap="all" dirty="0" smtClean="0"/>
              <a:t> </a:t>
            </a:r>
            <a:r>
              <a:rPr lang="en-US" cap="all" dirty="0" err="1" smtClean="0"/>
              <a:t>nicia</a:t>
            </a:r>
            <a:r>
              <a:rPr lang="en-US" cap="all" dirty="0" smtClean="0"/>
              <a:t> </a:t>
            </a:r>
            <a:r>
              <a:rPr lang="en-US" cap="all" dirty="0" err="1" smtClean="0"/>
              <a:t>lisab</a:t>
            </a:r>
            <a:r>
              <a:rPr lang="en-US" cap="all" dirty="0" smtClean="0"/>
              <a:t> </a:t>
            </a:r>
            <a:r>
              <a:rPr lang="en-US" cap="all" dirty="0" err="1" smtClean="0"/>
              <a:t>anndm</a:t>
            </a:r>
            <a:r>
              <a:rPr lang="en-US" cap="all" dirty="0" smtClean="0"/>
              <a:t> </a:t>
            </a:r>
            <a:r>
              <a:rPr lang="en-US" cap="all" dirty="0" err="1" smtClean="0"/>
              <a:t>daina</a:t>
            </a:r>
            <a:r>
              <a:rPr lang="en-US" cap="all" dirty="0" smtClean="0"/>
              <a:t> </a:t>
            </a:r>
            <a:r>
              <a:rPr lang="en-US" cap="all" dirty="0" err="1" smtClean="0"/>
              <a:t>oorkr</a:t>
            </a:r>
            <a:r>
              <a:rPr lang="en-US" cap="all" dirty="0" smtClean="0"/>
              <a:t> </a:t>
            </a:r>
            <a:r>
              <a:rPr lang="en-US" cap="all" dirty="0" err="1" smtClean="0"/>
              <a:t>okmlo</a:t>
            </a:r>
            <a:r>
              <a:rPr lang="en-US" cap="all" dirty="0" smtClean="0"/>
              <a:t> </a:t>
            </a:r>
            <a:r>
              <a:rPr lang="en-US" cap="all" dirty="0" err="1" smtClean="0"/>
              <a:t>foing</a:t>
            </a:r>
            <a:r>
              <a:rPr lang="en-US" cap="all" dirty="0" smtClean="0"/>
              <a:t> </a:t>
            </a:r>
            <a:r>
              <a:rPr lang="en-US" cap="all" dirty="0" err="1" smtClean="0"/>
              <a:t>larab</a:t>
            </a:r>
            <a:r>
              <a:rPr lang="en-US" cap="all" dirty="0" smtClean="0"/>
              <a:t> </a:t>
            </a:r>
            <a:r>
              <a:rPr lang="en-US" cap="all" dirty="0" err="1" smtClean="0"/>
              <a:t>atckc</a:t>
            </a:r>
            <a:r>
              <a:rPr lang="en-US" cap="all" dirty="0" smtClean="0"/>
              <a:t> </a:t>
            </a:r>
            <a:r>
              <a:rPr lang="en-US" cap="all" dirty="0" err="1" smtClean="0"/>
              <a:t>chwhi</a:t>
            </a:r>
            <a:r>
              <a:rPr lang="en-US" cap="all" dirty="0" smtClean="0"/>
              <a:t> </a:t>
            </a:r>
            <a:r>
              <a:rPr lang="en-US" cap="all" dirty="0" err="1" smtClean="0"/>
              <a:t>ttisn</a:t>
            </a:r>
            <a:r>
              <a:rPr lang="en-US" cap="all" dirty="0" smtClean="0"/>
              <a:t> </a:t>
            </a:r>
            <a:r>
              <a:rPr lang="en-US" cap="all" dirty="0" err="1" smtClean="0"/>
              <a:t>edher</a:t>
            </a:r>
            <a:r>
              <a:rPr lang="en-US" cap="all" dirty="0" smtClean="0"/>
              <a:t> </a:t>
            </a:r>
            <a:r>
              <a:rPr lang="en-US" cap="all" dirty="0" err="1" smtClean="0"/>
              <a:t>inarw</a:t>
            </a:r>
            <a:endParaRPr lang="en-US" cap="all"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DEcrypt</a:t>
            </a:r>
            <a:endParaRPr lang="en-US" dirty="0"/>
          </a:p>
        </p:txBody>
      </p:sp>
      <p:sp>
        <p:nvSpPr>
          <p:cNvPr id="4" name="Content Placeholder 3"/>
          <p:cNvSpPr>
            <a:spLocks noGrp="1"/>
          </p:cNvSpPr>
          <p:nvPr>
            <p:ph idx="1"/>
          </p:nvPr>
        </p:nvSpPr>
        <p:spPr>
          <a:xfrm>
            <a:off x="304800" y="1554162"/>
            <a:ext cx="8686800" cy="4999038"/>
          </a:xfrm>
        </p:spPr>
        <p:txBody>
          <a:bodyPr>
            <a:normAutofit fontScale="85000" lnSpcReduction="20000"/>
          </a:bodyPr>
          <a:lstStyle/>
          <a:p>
            <a:pPr marL="0">
              <a:buNone/>
            </a:pPr>
            <a:r>
              <a:rPr lang="en-US" cap="all" dirty="0" err="1" smtClean="0"/>
              <a:t>Thama</a:t>
            </a:r>
            <a:r>
              <a:rPr lang="en-US" cap="all" dirty="0" smtClean="0"/>
              <a:t>      </a:t>
            </a:r>
            <a:r>
              <a:rPr lang="en-US" cap="all" dirty="0" err="1" smtClean="0"/>
              <a:t>tiema</a:t>
            </a:r>
            <a:r>
              <a:rPr lang="en-US" cap="all" dirty="0" smtClean="0"/>
              <a:t>      </a:t>
            </a:r>
            <a:r>
              <a:rPr lang="en-US" cap="all" dirty="0" err="1" smtClean="0"/>
              <a:t>nicia</a:t>
            </a:r>
            <a:r>
              <a:rPr lang="en-US" cap="all" dirty="0" smtClean="0"/>
              <a:t>      </a:t>
            </a:r>
            <a:r>
              <a:rPr lang="en-US" cap="all" dirty="0" err="1" smtClean="0"/>
              <a:t>lisab</a:t>
            </a:r>
            <a:r>
              <a:rPr lang="en-US" cap="all" dirty="0" smtClean="0"/>
              <a:t>      </a:t>
            </a:r>
            <a:r>
              <a:rPr lang="en-US" cap="all" dirty="0" err="1" smtClean="0"/>
              <a:t>anndm</a:t>
            </a:r>
            <a:r>
              <a:rPr lang="en-US" cap="all" dirty="0" smtClean="0"/>
              <a:t> </a:t>
            </a:r>
          </a:p>
          <a:p>
            <a:pPr marL="0">
              <a:buNone/>
            </a:pPr>
            <a:endParaRPr lang="en-US" cap="all" dirty="0" smtClean="0"/>
          </a:p>
          <a:p>
            <a:pPr marL="0">
              <a:buNone/>
            </a:pPr>
            <a:endParaRPr lang="en-US" cap="all" dirty="0" smtClean="0"/>
          </a:p>
          <a:p>
            <a:pPr marL="0">
              <a:buNone/>
            </a:pPr>
            <a:r>
              <a:rPr lang="en-US" cap="all" dirty="0" smtClean="0">
                <a:solidFill>
                  <a:srgbClr val="FF0000"/>
                </a:solidFill>
              </a:rPr>
              <a:t>AMATH    EMATI       CIANI     SABLI   NDMAN</a:t>
            </a:r>
          </a:p>
          <a:p>
            <a:pPr marL="0">
              <a:buNone/>
            </a:pPr>
            <a:r>
              <a:rPr lang="en-US" cap="all" dirty="0" err="1" smtClean="0"/>
              <a:t>daina</a:t>
            </a:r>
            <a:r>
              <a:rPr lang="en-US" cap="all" dirty="0" smtClean="0"/>
              <a:t>     </a:t>
            </a:r>
            <a:r>
              <a:rPr lang="en-US" cap="all" dirty="0" err="1" smtClean="0"/>
              <a:t>oorkr</a:t>
            </a:r>
            <a:r>
              <a:rPr lang="en-US" cap="all" dirty="0" smtClean="0"/>
              <a:t>     </a:t>
            </a:r>
            <a:r>
              <a:rPr lang="en-US" cap="all" dirty="0" err="1" smtClean="0"/>
              <a:t>okmlo</a:t>
            </a:r>
            <a:r>
              <a:rPr lang="en-US" cap="all" dirty="0" smtClean="0"/>
              <a:t>    </a:t>
            </a:r>
            <a:r>
              <a:rPr lang="en-US" cap="all" dirty="0" err="1" smtClean="0"/>
              <a:t>foing</a:t>
            </a:r>
            <a:r>
              <a:rPr lang="en-US" cap="all" dirty="0" smtClean="0"/>
              <a:t>     </a:t>
            </a:r>
            <a:r>
              <a:rPr lang="en-US" cap="all" dirty="0" err="1" smtClean="0"/>
              <a:t>larab</a:t>
            </a:r>
            <a:r>
              <a:rPr lang="en-US" cap="all" dirty="0" smtClean="0"/>
              <a:t> </a:t>
            </a:r>
          </a:p>
          <a:p>
            <a:pPr marL="0">
              <a:buNone/>
            </a:pPr>
            <a:r>
              <a:rPr lang="en-US" cap="all" dirty="0" smtClean="0">
                <a:solidFill>
                  <a:srgbClr val="FF0000"/>
                </a:solidFill>
              </a:rPr>
              <a:t>INADA    RKROO     MLOOK   INGFO      RABLA</a:t>
            </a:r>
          </a:p>
          <a:p>
            <a:pPr marL="0">
              <a:buNone/>
            </a:pPr>
            <a:r>
              <a:rPr lang="en-US" cap="all" dirty="0" err="1" smtClean="0"/>
              <a:t>atckc</a:t>
            </a:r>
            <a:r>
              <a:rPr lang="en-US" cap="all" dirty="0" smtClean="0"/>
              <a:t>     </a:t>
            </a:r>
            <a:r>
              <a:rPr lang="en-US" cap="all" dirty="0" err="1" smtClean="0"/>
              <a:t>chwhi</a:t>
            </a:r>
            <a:r>
              <a:rPr lang="en-US" cap="all" dirty="0" smtClean="0"/>
              <a:t>      </a:t>
            </a:r>
            <a:r>
              <a:rPr lang="en-US" cap="all" dirty="0" err="1" smtClean="0"/>
              <a:t>ttisn</a:t>
            </a:r>
            <a:r>
              <a:rPr lang="en-US" cap="all" dirty="0" smtClean="0"/>
              <a:t>      </a:t>
            </a:r>
            <a:r>
              <a:rPr lang="en-US" cap="all" dirty="0" err="1" smtClean="0"/>
              <a:t>edher</a:t>
            </a:r>
            <a:r>
              <a:rPr lang="en-US" cap="all" dirty="0" smtClean="0"/>
              <a:t>    </a:t>
            </a:r>
            <a:r>
              <a:rPr lang="en-US" cap="all" dirty="0" err="1" smtClean="0"/>
              <a:t>inarw</a:t>
            </a:r>
            <a:endParaRPr lang="en-US" cap="all" dirty="0" smtClean="0"/>
          </a:p>
          <a:p>
            <a:pPr>
              <a:buNone/>
            </a:pPr>
            <a:r>
              <a:rPr lang="en-US" dirty="0" smtClean="0">
                <a:solidFill>
                  <a:srgbClr val="FF0000"/>
                </a:solidFill>
              </a:rPr>
              <a:t>CKCAT     WHICH      ISNTT     HERED     ARWIN</a:t>
            </a:r>
          </a:p>
          <a:p>
            <a:pPr>
              <a:buNone/>
            </a:pPr>
            <a:endParaRPr lang="en-US" dirty="0" smtClean="0">
              <a:solidFill>
                <a:srgbClr val="FF0000"/>
              </a:solidFill>
            </a:endParaRPr>
          </a:p>
          <a:p>
            <a:pPr marL="0">
              <a:buNone/>
            </a:pPr>
            <a:r>
              <a:rPr lang="en-US" dirty="0" smtClean="0"/>
              <a:t>A MATHEMATICIAN IS A BLIND MAN IN A DARK ROOM LOOKING FOR A BLACK CAT WHICH ISN’T THERE</a:t>
            </a:r>
          </a:p>
          <a:p>
            <a:pPr>
              <a:buNone/>
            </a:pPr>
            <a:r>
              <a:rPr lang="en-US" dirty="0" smtClean="0"/>
              <a:t>							----DARWIN</a:t>
            </a:r>
            <a:endParaRPr lang="en-US" dirty="0"/>
          </a:p>
        </p:txBody>
      </p:sp>
      <p:cxnSp>
        <p:nvCxnSpPr>
          <p:cNvPr id="6" name="Straight Arrow Connector 5"/>
          <p:cNvCxnSpPr/>
          <p:nvPr/>
        </p:nvCxnSpPr>
        <p:spPr>
          <a:xfrm>
            <a:off x="838200" y="2133600"/>
            <a:ext cx="838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7200" y="2286000"/>
            <a:ext cx="30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0" y="2133600"/>
            <a:ext cx="838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5000" y="2286000"/>
            <a:ext cx="30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57600" y="21336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52800" y="2286000"/>
            <a:ext cx="30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76800" y="21336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72000" y="2286000"/>
            <a:ext cx="30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400800" y="2133600"/>
            <a:ext cx="914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19800" y="2286000"/>
            <a:ext cx="381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8200" y="2133600"/>
            <a:ext cx="704039" cy="369332"/>
          </a:xfrm>
          <a:prstGeom prst="rect">
            <a:avLst/>
          </a:prstGeom>
          <a:noFill/>
        </p:spPr>
        <p:txBody>
          <a:bodyPr wrap="none" rtlCol="0">
            <a:spAutoFit/>
          </a:bodyPr>
          <a:lstStyle/>
          <a:p>
            <a:r>
              <a:rPr lang="en-US" dirty="0" smtClean="0"/>
              <a:t>1 2 3</a:t>
            </a:r>
            <a:endParaRPr lang="en-US" dirty="0"/>
          </a:p>
        </p:txBody>
      </p:sp>
      <p:sp>
        <p:nvSpPr>
          <p:cNvPr id="25" name="TextBox 24"/>
          <p:cNvSpPr txBox="1"/>
          <p:nvPr/>
        </p:nvSpPr>
        <p:spPr>
          <a:xfrm>
            <a:off x="381000" y="2362200"/>
            <a:ext cx="511679" cy="369332"/>
          </a:xfrm>
          <a:prstGeom prst="rect">
            <a:avLst/>
          </a:prstGeom>
          <a:noFill/>
        </p:spPr>
        <p:txBody>
          <a:bodyPr wrap="none" rtlCol="0">
            <a:spAutoFit/>
          </a:bodyPr>
          <a:lstStyle/>
          <a:p>
            <a:r>
              <a:rPr lang="en-US" dirty="0" smtClean="0"/>
              <a:t>4 5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1062</TotalTime>
  <Words>2223</Words>
  <Application>Microsoft Office PowerPoint</Application>
  <PresentationFormat>On-screen Show (4:3)</PresentationFormat>
  <Paragraphs>864</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Trek</vt:lpstr>
      <vt:lpstr>Cryptography</vt:lpstr>
      <vt:lpstr>Slide 2</vt:lpstr>
      <vt:lpstr>A Tour of the first set of challenges</vt:lpstr>
      <vt:lpstr>A tour of the second set</vt:lpstr>
      <vt:lpstr>A survey of common methods: Transposition Ciphers</vt:lpstr>
      <vt:lpstr>Which ciphertext was encrypted using a transposition cipher?</vt:lpstr>
      <vt:lpstr>Frequency analysis</vt:lpstr>
      <vt:lpstr>Decrypt – Problem 1</vt:lpstr>
      <vt:lpstr>DEcrypt</vt:lpstr>
      <vt:lpstr>COLUMNAR transposition</vt:lpstr>
      <vt:lpstr>COLUMNAR transposition </vt:lpstr>
      <vt:lpstr>COLUMNAR transposition </vt:lpstr>
      <vt:lpstr>COLUMNAR transposition </vt:lpstr>
      <vt:lpstr>COLUMNAR transposition </vt:lpstr>
      <vt:lpstr>COLUMNAR transposition</vt:lpstr>
      <vt:lpstr>COLUMNAR transposition</vt:lpstr>
      <vt:lpstr>COLUMNAR transposition</vt:lpstr>
      <vt:lpstr>COLUMNAR transposition</vt:lpstr>
      <vt:lpstr>COLUMNAR transposition</vt:lpstr>
      <vt:lpstr>COLUMNAR transposition</vt:lpstr>
      <vt:lpstr>YOU TRY IT – Problem 4</vt:lpstr>
      <vt:lpstr>MONOALPHABETIC SUBSTITUTIONS</vt:lpstr>
      <vt:lpstr>Breaking monoalphabetic ciphers </vt:lpstr>
      <vt:lpstr>Monoalphabetic - shift</vt:lpstr>
      <vt:lpstr>Monoalphabetic substitution – spaces preserved</vt:lpstr>
      <vt:lpstr>Monoalphabetic substitution – SPACING NOT PRESERVED</vt:lpstr>
      <vt:lpstr>Crib – we know dissolve is a word</vt:lpstr>
      <vt:lpstr>Vigenere</vt:lpstr>
      <vt:lpstr>Vigenere - decrypt</vt:lpstr>
      <vt:lpstr>Polyalphabetic ciphers</vt:lpstr>
      <vt:lpstr>Polyalphabetic ciphers</vt:lpstr>
      <vt:lpstr>Breaking a polyalphabetic</vt:lpstr>
      <vt:lpstr>Breaking a polyalphabetic</vt:lpstr>
      <vt:lpstr>Possible codewords </vt:lpstr>
      <vt:lpstr>Possible codewords </vt:lpstr>
      <vt:lpstr>try to decrypt</vt:lpstr>
      <vt:lpstr>vigenere with crib</vt:lpstr>
      <vt:lpstr>OTHER METHODS</vt:lpstr>
      <vt:lpstr>Playfair cipher</vt:lpstr>
      <vt:lpstr>Playfair cipher: a few facts</vt:lpstr>
      <vt:lpstr>Playfair cipher: cryptanalysis</vt:lpstr>
      <vt:lpstr>Playfair cipher: cryptanalysis</vt:lpstr>
      <vt:lpstr>Playfair cipher: cryptanalysis</vt:lpstr>
      <vt:lpstr>Playfair cipher: cryptanalysis</vt:lpstr>
      <vt:lpstr>Playfair cipher: cryptanalysis</vt:lpstr>
      <vt:lpstr>Playfair cipher: cryptanalysis</vt:lpstr>
      <vt:lpstr>Playfair cipher: cryptanalysis</vt:lpstr>
      <vt:lpstr>Online resources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dc:title>
  <dc:creator>Stuart Boersma</dc:creator>
  <cp:lastModifiedBy>UCS</cp:lastModifiedBy>
  <cp:revision>128</cp:revision>
  <dcterms:created xsi:type="dcterms:W3CDTF">2013-03-23T21:23:13Z</dcterms:created>
  <dcterms:modified xsi:type="dcterms:W3CDTF">2013-04-15T00:55:49Z</dcterms:modified>
</cp:coreProperties>
</file>