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9" r:id="rId2"/>
    <p:sldId id="268" r:id="rId3"/>
    <p:sldId id="267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2A29"/>
    <a:srgbClr val="AB0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4" autoAdjust="0"/>
    <p:restoredTop sz="94643" autoAdjust="0"/>
  </p:normalViewPr>
  <p:slideViewPr>
    <p:cSldViewPr snapToGrid="0">
      <p:cViewPr varScale="1">
        <p:scale>
          <a:sx n="104" d="100"/>
          <a:sy n="104" d="100"/>
        </p:scale>
        <p:origin x="1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8CE74-29D4-4181-9B53-A8264937F74D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A9FD85-50B7-49A9-8149-4DB490E15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03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9FD85-50B7-49A9-8149-4DB490E15E9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699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122363"/>
            <a:ext cx="10668000" cy="2099058"/>
          </a:xfrm>
        </p:spPr>
        <p:txBody>
          <a:bodyPr anchor="b">
            <a:normAutofit/>
          </a:bodyPr>
          <a:lstStyle>
            <a:lvl1pPr algn="ctr">
              <a:defRPr sz="5400" b="1" i="0">
                <a:latin typeface="Arie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3912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5238750" y="6407150"/>
            <a:ext cx="882650" cy="365125"/>
          </a:xfrm>
          <a:prstGeom prst="rect">
            <a:avLst/>
          </a:prstGeom>
        </p:spPr>
        <p:txBody>
          <a:bodyPr/>
          <a:lstStyle/>
          <a:p>
            <a:fld id="{CC4E1B94-095B-447C-B072-B1D994D4FCD7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327900" y="6407150"/>
            <a:ext cx="31559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6500" y="6407150"/>
            <a:ext cx="876300" cy="365125"/>
          </a:xfrm>
          <a:prstGeom prst="rect">
            <a:avLst/>
          </a:prstGeom>
        </p:spPr>
        <p:txBody>
          <a:bodyPr/>
          <a:lstStyle/>
          <a:p>
            <a:fld id="{D87ABD02-6E53-42A0-8744-0726A8CF9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891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latin typeface="Arie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023382"/>
          </a:xfrm>
        </p:spPr>
        <p:txBody>
          <a:bodyPr>
            <a:normAutofit/>
          </a:bodyPr>
          <a:lstStyle>
            <a:lvl1pPr>
              <a:defRPr sz="3200">
                <a:latin typeface="Ariel"/>
              </a:defRPr>
            </a:lvl1pPr>
            <a:lvl2pPr>
              <a:defRPr sz="2800">
                <a:latin typeface="Ariel"/>
              </a:defRPr>
            </a:lvl2pPr>
            <a:lvl3pPr>
              <a:defRPr sz="2400">
                <a:latin typeface="Ariel"/>
              </a:defRPr>
            </a:lvl3pPr>
            <a:lvl4pPr>
              <a:defRPr sz="2000">
                <a:latin typeface="Ariel"/>
              </a:defRPr>
            </a:lvl4pPr>
            <a:lvl5pPr>
              <a:defRPr sz="2000">
                <a:latin typeface="Ariel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5238750" y="6407150"/>
            <a:ext cx="882650" cy="365125"/>
          </a:xfrm>
          <a:prstGeom prst="rect">
            <a:avLst/>
          </a:prstGeom>
        </p:spPr>
        <p:txBody>
          <a:bodyPr/>
          <a:lstStyle/>
          <a:p>
            <a:fld id="{CC4E1B94-095B-447C-B072-B1D994D4FCD7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327900" y="6407150"/>
            <a:ext cx="31559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6500" y="6407150"/>
            <a:ext cx="876300" cy="365125"/>
          </a:xfrm>
          <a:prstGeom prst="rect">
            <a:avLst/>
          </a:prstGeom>
        </p:spPr>
        <p:txBody>
          <a:bodyPr/>
          <a:lstStyle/>
          <a:p>
            <a:fld id="{D87ABD02-6E53-42A0-8744-0726A8CF9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589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022585" y="6448425"/>
            <a:ext cx="882650" cy="31115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CC4E1B94-095B-447C-B072-B1D994D4FCD7}" type="datetimeFigureOut">
              <a:rPr lang="en-US" smtClean="0"/>
              <a:pPr/>
              <a:t>10/4/2022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11735" y="6407150"/>
            <a:ext cx="315595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70335" y="6407150"/>
            <a:ext cx="8763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7ABD02-6E53-42A0-8744-0726A8CF90D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281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el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el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el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el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el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el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First.Last@cwu.ed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DCE7C-F08C-4E4E-BA22-1CAC932949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Scholarship Central!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153318-C499-4C93-AD9B-BDDEB0E5F6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007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3D4DA-4A5B-4652-A2F7-FCA805106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Grammar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F9BDE-8B54-4E5E-94C3-60296FD5F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recommend editing all materials prior to submission</a:t>
            </a:r>
          </a:p>
          <a:p>
            <a:r>
              <a:rPr lang="en-US" dirty="0"/>
              <a:t>Consider utilizing the Writing Center (in the library) to review your essay</a:t>
            </a:r>
          </a:p>
          <a:p>
            <a:r>
              <a:rPr lang="en-US" dirty="0"/>
              <a:t>Consider utilizing Career Services for resume review</a:t>
            </a:r>
          </a:p>
          <a:p>
            <a:r>
              <a:rPr lang="en-US" dirty="0"/>
              <a:t>At a minimum have a friend/family member read over it</a:t>
            </a:r>
          </a:p>
        </p:txBody>
      </p:sp>
    </p:spTree>
    <p:extLst>
      <p:ext uri="{BB962C8B-B14F-4D97-AF65-F5344CB8AC3E}">
        <p14:creationId xmlns:p14="http://schemas.microsoft.com/office/powerpoint/2010/main" val="1179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09A26-3A75-4E62-B418-692042915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a Scholarship’s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7EB93-FD8A-4397-801A-DA3BD21B4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282" y="1325207"/>
            <a:ext cx="10515600" cy="73096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dirty="0"/>
              <a:t>Sometimes there are a lot of qualifications, sometimes there are not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1EA3DD-0D33-4E05-8EBA-1A91DBB7CD37}"/>
              </a:ext>
            </a:extLst>
          </p:cNvPr>
          <p:cNvSpPr/>
          <p:nvPr/>
        </p:nvSpPr>
        <p:spPr>
          <a:xfrm>
            <a:off x="306355" y="1867342"/>
            <a:ext cx="6411686" cy="248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 Dooley Scholarship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Recipient must have between a 2.7-3.3 Collegiate GPA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Recipient must be in good academic standing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Recipient must be a full-time student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Recipient must be a Business Administration, Accounting, or Economics major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Recipient must be viewed as a hard working and committed student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Preference will be shown toward Business Administration with a Finance specialization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Preference will be shown to students with financial need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462879-D70D-4AB9-802C-E5EE98E73E3F}"/>
              </a:ext>
            </a:extLst>
          </p:cNvPr>
          <p:cNvSpPr/>
          <p:nvPr/>
        </p:nvSpPr>
        <p:spPr>
          <a:xfrm>
            <a:off x="2394858" y="4461922"/>
            <a:ext cx="4825481" cy="10708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College of Business General Scholarship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3.0+ Collegiate GPA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Recipient must be a College of Business major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F0BDAE-3194-41F5-B77F-DF68ECBA8266}"/>
              </a:ext>
            </a:extLst>
          </p:cNvPr>
          <p:cNvSpPr/>
          <p:nvPr/>
        </p:nvSpPr>
        <p:spPr>
          <a:xfrm>
            <a:off x="7500258" y="1867342"/>
            <a:ext cx="3954624" cy="33448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Boeing Scholarship- Business Administration: Supply Chain Management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3.2+ Collegiate GPA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Recipient must be a Business Administration major with a specialization in Supply Chain Management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Recipient must possess excellent leadership and communication skills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Recipient must have financial need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Recipient must be from an underrepresented group</a:t>
            </a:r>
          </a:p>
        </p:txBody>
      </p:sp>
    </p:spTree>
    <p:extLst>
      <p:ext uri="{BB962C8B-B14F-4D97-AF65-F5344CB8AC3E}">
        <p14:creationId xmlns:p14="http://schemas.microsoft.com/office/powerpoint/2010/main" val="1035177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951F4-BF10-4E4F-8132-C2158B4A6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Notes and Networking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21EEB-FC77-4D72-A9EC-9AF7AA1A3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7309"/>
            <a:ext cx="10515600" cy="4023382"/>
          </a:xfrm>
        </p:spPr>
        <p:txBody>
          <a:bodyPr/>
          <a:lstStyle/>
          <a:p>
            <a:r>
              <a:rPr lang="en-US"/>
              <a:t>Always write </a:t>
            </a:r>
            <a:r>
              <a:rPr lang="en-US" dirty="0"/>
              <a:t>the thank you note (grammar matters)</a:t>
            </a:r>
          </a:p>
          <a:p>
            <a:r>
              <a:rPr lang="en-US" dirty="0"/>
              <a:t>Use it as an opportunity to introduce yourself to the donor</a:t>
            </a:r>
          </a:p>
          <a:p>
            <a:r>
              <a:rPr lang="en-US" dirty="0"/>
              <a:t>Sometimes donors want to meet their recipient</a:t>
            </a:r>
          </a:p>
          <a:p>
            <a:pPr lvl="1"/>
            <a:r>
              <a:rPr lang="en-US" dirty="0"/>
              <a:t>You don’t have to, but we encourage you to think of it as a networking opportunity</a:t>
            </a:r>
          </a:p>
          <a:p>
            <a:r>
              <a:rPr lang="en-US" dirty="0"/>
              <a:t>Thank you notes help inspire donors to continue donating to support more students </a:t>
            </a:r>
          </a:p>
        </p:txBody>
      </p:sp>
    </p:spTree>
    <p:extLst>
      <p:ext uri="{BB962C8B-B14F-4D97-AF65-F5344CB8AC3E}">
        <p14:creationId xmlns:p14="http://schemas.microsoft.com/office/powerpoint/2010/main" val="557276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E9BA4-4D12-48A4-9FEF-62E87A5D5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Advice from a Committee 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F2166-F1EE-4AEB-ABF3-C25124A94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count yourself out, apply</a:t>
            </a:r>
          </a:p>
          <a:p>
            <a:r>
              <a:rPr lang="en-US" dirty="0"/>
              <a:t>Apply to ALL scholarships you fit the criteria for</a:t>
            </a:r>
          </a:p>
          <a:p>
            <a:pPr lvl="1"/>
            <a:r>
              <a:rPr lang="en-US" dirty="0"/>
              <a:t>You are using the same documents!!</a:t>
            </a:r>
          </a:p>
          <a:p>
            <a:r>
              <a:rPr lang="en-US" dirty="0"/>
              <a:t>Explain who you are, tell us your story</a:t>
            </a:r>
          </a:p>
          <a:p>
            <a:pPr lvl="1"/>
            <a:r>
              <a:rPr lang="en-US" dirty="0"/>
              <a:t>We want to know you and what makes you tick</a:t>
            </a:r>
          </a:p>
          <a:p>
            <a:r>
              <a:rPr lang="en-US" dirty="0"/>
              <a:t>Don’t rehash your resume – tell us something new</a:t>
            </a:r>
          </a:p>
          <a:p>
            <a:pPr lvl="2"/>
            <a:r>
              <a:rPr lang="en-US" dirty="0"/>
              <a:t>How will the money will impact your life/career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072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DC125E-9D33-415A-90E5-BC015A6D9B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DB4BE7F-E39D-4572-9529-E43B3B61AE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635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3DC50-4318-40B1-80BD-108F32950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2"/>
            <a:ext cx="10515600" cy="1325563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72A24-49D2-40B7-BF64-A278E9CDC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3101"/>
            <a:ext cx="10515600" cy="4023382"/>
          </a:xfrm>
        </p:spPr>
        <p:txBody>
          <a:bodyPr>
            <a:normAutofit lnSpcReduction="10000"/>
          </a:bodyPr>
          <a:lstStyle/>
          <a:p>
            <a:r>
              <a:rPr lang="en-US" sz="3000" dirty="0"/>
              <a:t>How to Apply for Scholarship Central</a:t>
            </a:r>
          </a:p>
          <a:p>
            <a:r>
              <a:rPr lang="en-US" sz="3000" dirty="0"/>
              <a:t>Scholarship review timeline</a:t>
            </a:r>
          </a:p>
          <a:p>
            <a:r>
              <a:rPr lang="en-US" sz="3000" dirty="0"/>
              <a:t>How to know if you were selected</a:t>
            </a:r>
          </a:p>
          <a:p>
            <a:r>
              <a:rPr lang="en-US" sz="3000" dirty="0"/>
              <a:t>Materials needed to apply – crafting your essay</a:t>
            </a:r>
          </a:p>
          <a:p>
            <a:r>
              <a:rPr lang="en-US" sz="3000" dirty="0"/>
              <a:t>Understanding scholarship requirements</a:t>
            </a:r>
          </a:p>
          <a:p>
            <a:r>
              <a:rPr lang="en-US" sz="3000" dirty="0"/>
              <a:t>Thank you notes and networking</a:t>
            </a:r>
          </a:p>
          <a:p>
            <a:r>
              <a:rPr lang="en-US" sz="3000" dirty="0"/>
              <a:t>Advice from a committee member</a:t>
            </a:r>
          </a:p>
          <a:p>
            <a:r>
              <a:rPr lang="en-US" sz="3000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792024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via MyCWU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023382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b="1" dirty="0"/>
              <a:t>MyCWU &gt; Student Dashboard &gt; Financial &gt; Scholarship Application</a:t>
            </a:r>
            <a:endParaRPr lang="en-US" sz="2400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pic>
        <p:nvPicPr>
          <p:cNvPr id="1028" name="Picture 4" descr="https://www.cwu.edu/scholarships/sites/cts.cwu.edu.scholarships/files/MyCWU_Sch_Cent_Dashboard.jpg">
            <a:extLst>
              <a:ext uri="{FF2B5EF4-FFF2-40B4-BE49-F238E27FC236}">
                <a16:creationId xmlns:a16="http://schemas.microsoft.com/office/drawing/2014/main" id="{E65798A9-E2ED-422E-9920-1FE51B899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737" y="2433036"/>
            <a:ext cx="4321431" cy="359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cwu.edu/scholarships/sites/cts.cwu.edu.scholarships/files/Scholarship_Central_Home_page.png">
            <a:extLst>
              <a:ext uri="{FF2B5EF4-FFF2-40B4-BE49-F238E27FC236}">
                <a16:creationId xmlns:a16="http://schemas.microsoft.com/office/drawing/2014/main" id="{3363ECC9-EE9A-425E-9291-3F3335ADD6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4" r="34000"/>
          <a:stretch/>
        </p:blipFill>
        <p:spPr bwMode="auto">
          <a:xfrm>
            <a:off x="5946212" y="2386135"/>
            <a:ext cx="4163603" cy="369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42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0FCF6-0191-4920-945C-E376E3BAE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FEE8B-9276-43F2-B335-C8629DA63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6"/>
            <a:ext cx="10515600" cy="4023382"/>
          </a:xfrm>
        </p:spPr>
        <p:txBody>
          <a:bodyPr/>
          <a:lstStyle/>
          <a:p>
            <a:r>
              <a:rPr lang="en-US" dirty="0"/>
              <a:t>If you are prompted to log in again after MyCWU- use your </a:t>
            </a:r>
            <a:r>
              <a:rPr lang="en-US" dirty="0">
                <a:hlinkClick r:id="rId2"/>
              </a:rPr>
              <a:t>First.Last@cwu.edu</a:t>
            </a:r>
            <a:r>
              <a:rPr lang="en-US" dirty="0"/>
              <a:t> email and CWU password</a:t>
            </a:r>
          </a:p>
          <a:p>
            <a:r>
              <a:rPr lang="en-US" dirty="0"/>
              <a:t>If you are new to CWU this fall term or see a big GPA change this fall – recheck Scholarship Central after fall grades post</a:t>
            </a:r>
          </a:p>
          <a:p>
            <a:pPr lvl="1"/>
            <a:r>
              <a:rPr lang="en-US" dirty="0"/>
              <a:t>You may be qualified for more scholarships</a:t>
            </a:r>
          </a:p>
          <a:p>
            <a:r>
              <a:rPr lang="en-US" dirty="0"/>
              <a:t>Not attending CWU yet? – You can apply for scholarships but wait a week or so after you receive your credentials.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899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0DC22-4172-4AFC-953B-CD7FF43B8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495AC-559A-4C23-A98C-F82481869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Scholarship Central is open October 2022-March 1, 2023</a:t>
            </a:r>
          </a:p>
          <a:p>
            <a:r>
              <a:rPr lang="en-US" dirty="0"/>
              <a:t>The bulk of the committee reviews occur during April-June</a:t>
            </a:r>
          </a:p>
          <a:p>
            <a:r>
              <a:rPr lang="en-US" dirty="0"/>
              <a:t>Notifications for the majority of scholarships are typically sent by end of June/early July</a:t>
            </a:r>
          </a:p>
          <a:p>
            <a:r>
              <a:rPr lang="en-US" dirty="0"/>
              <a:t>Some scholarships may be awarded later, including during the school year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D86524-11EE-43F0-B949-C8F67B3EC3E5}"/>
              </a:ext>
            </a:extLst>
          </p:cNvPr>
          <p:cNvSpPr txBox="1"/>
          <p:nvPr/>
        </p:nvSpPr>
        <p:spPr>
          <a:xfrm>
            <a:off x="4944862" y="4838330"/>
            <a:ext cx="6880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Watch for additional scholarship application opportunities outside of Scholarship Central.</a:t>
            </a:r>
          </a:p>
        </p:txBody>
      </p:sp>
    </p:spTree>
    <p:extLst>
      <p:ext uri="{BB962C8B-B14F-4D97-AF65-F5344CB8AC3E}">
        <p14:creationId xmlns:p14="http://schemas.microsoft.com/office/powerpoint/2010/main" val="634333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3D439-A09D-4E0D-AA04-135B6998D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141F5-FA4F-4A79-BE6C-67663F806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Scholarships are added to your financial aid package</a:t>
            </a:r>
          </a:p>
          <a:p>
            <a:pPr lvl="1"/>
            <a:r>
              <a:rPr lang="en-US" dirty="0"/>
              <a:t>Even if you didn’t do a Free Application for Federal Student Aid (FAFSA)</a:t>
            </a:r>
          </a:p>
          <a:p>
            <a:pPr lvl="1"/>
            <a:r>
              <a:rPr lang="en-US" dirty="0"/>
              <a:t>You can see this in MyCWU</a:t>
            </a:r>
          </a:p>
          <a:p>
            <a:r>
              <a:rPr lang="en-US" dirty="0"/>
              <a:t>You will get an email from the CWU Foundation</a:t>
            </a:r>
          </a:p>
        </p:txBody>
      </p:sp>
    </p:spTree>
    <p:extLst>
      <p:ext uri="{BB962C8B-B14F-4D97-AF65-F5344CB8AC3E}">
        <p14:creationId xmlns:p14="http://schemas.microsoft.com/office/powerpoint/2010/main" val="2912610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7DF44-0749-45B8-8D64-4A4B320AF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Will Need to Submit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407E4-FCF0-482C-B669-13419A44A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506" y="1417309"/>
            <a:ext cx="10515600" cy="4023382"/>
          </a:xfrm>
        </p:spPr>
        <p:txBody>
          <a:bodyPr>
            <a:normAutofit/>
          </a:bodyPr>
          <a:lstStyle/>
          <a:p>
            <a:r>
              <a:rPr lang="en-US" dirty="0"/>
              <a:t>All College of Business essays will want the same documents at a minimum</a:t>
            </a:r>
          </a:p>
          <a:p>
            <a:pPr lvl="1"/>
            <a:r>
              <a:rPr lang="en-US" dirty="0"/>
              <a:t>Others may want additional documents specific to those scholarships</a:t>
            </a:r>
          </a:p>
          <a:p>
            <a:r>
              <a:rPr lang="en-US" dirty="0"/>
              <a:t>An Essay</a:t>
            </a:r>
          </a:p>
          <a:p>
            <a:r>
              <a:rPr lang="en-US" dirty="0"/>
              <a:t>A current resume</a:t>
            </a:r>
          </a:p>
          <a:p>
            <a:r>
              <a:rPr lang="en-US" dirty="0"/>
              <a:t>A list of three references with contact information.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161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AF6D2-563F-4D20-8FC6-BE010F9A3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Essay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9EB41-0FA2-4E5D-817A-CBD86AB46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7309"/>
            <a:ext cx="10515600" cy="4023382"/>
          </a:xfrm>
        </p:spPr>
        <p:txBody>
          <a:bodyPr/>
          <a:lstStyle/>
          <a:p>
            <a:r>
              <a:rPr lang="en-US" dirty="0"/>
              <a:t>1,000 words maximum that addresses any or all of the following-</a:t>
            </a:r>
          </a:p>
          <a:p>
            <a:pPr lvl="1"/>
            <a:r>
              <a:rPr lang="en-US" dirty="0"/>
              <a:t>Honors, awards, civic, and extra-curricular activities during college</a:t>
            </a:r>
          </a:p>
          <a:p>
            <a:pPr lvl="1"/>
            <a:r>
              <a:rPr lang="en-US" dirty="0"/>
              <a:t>Educational goals</a:t>
            </a:r>
          </a:p>
          <a:p>
            <a:pPr lvl="1"/>
            <a:r>
              <a:rPr lang="en-US" dirty="0"/>
              <a:t>Other goals and aspirations</a:t>
            </a:r>
          </a:p>
          <a:p>
            <a:pPr lvl="1"/>
            <a:r>
              <a:rPr lang="en-US" dirty="0"/>
              <a:t>Significant work experience</a:t>
            </a:r>
          </a:p>
          <a:p>
            <a:pPr lvl="1"/>
            <a:r>
              <a:rPr lang="en-US" dirty="0"/>
              <a:t>Special considerations relevant to the selection committee's decision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878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123E0-A9C2-4A85-85BF-51AFD9AE2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Resume &amp; 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F73F8-DC7D-4147-BCB5-D0A217D08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7309"/>
            <a:ext cx="10515600" cy="402338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Resume</a:t>
            </a:r>
          </a:p>
          <a:p>
            <a:pPr lvl="1"/>
            <a:r>
              <a:rPr lang="en-US" dirty="0"/>
              <a:t>Should be current</a:t>
            </a:r>
          </a:p>
          <a:p>
            <a:pPr lvl="1"/>
            <a:r>
              <a:rPr lang="en-US" dirty="0"/>
              <a:t>Include club or volunteer work</a:t>
            </a:r>
          </a:p>
          <a:p>
            <a:r>
              <a:rPr lang="en-US" dirty="0"/>
              <a:t>References</a:t>
            </a:r>
          </a:p>
          <a:p>
            <a:pPr lvl="1"/>
            <a:r>
              <a:rPr lang="en-US" dirty="0"/>
              <a:t>Three individuals willing to be references</a:t>
            </a:r>
          </a:p>
          <a:p>
            <a:pPr lvl="1"/>
            <a:r>
              <a:rPr lang="en-US" dirty="0"/>
              <a:t>We do not need letters, please do not provide these</a:t>
            </a:r>
          </a:p>
          <a:p>
            <a:pPr lvl="1"/>
            <a:r>
              <a:rPr lang="en-US" dirty="0"/>
              <a:t>Ask permission to list that individual as a reference</a:t>
            </a:r>
          </a:p>
          <a:p>
            <a:pPr lvl="1"/>
            <a:r>
              <a:rPr lang="en-US" dirty="0"/>
              <a:t>Parents, family members, or roommates are not appropriate references </a:t>
            </a:r>
          </a:p>
          <a:p>
            <a:pPr lvl="2"/>
            <a:r>
              <a:rPr lang="en-US" dirty="0"/>
              <a:t>Think faculty, supervisors, co-workers, volunteer organizers, advisors (if you have had significant contact)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573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2197</TotalTime>
  <Words>706</Words>
  <Application>Microsoft Office PowerPoint</Application>
  <PresentationFormat>Widescreen</PresentationFormat>
  <Paragraphs>92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Ariel</vt:lpstr>
      <vt:lpstr>Calibri</vt:lpstr>
      <vt:lpstr>Symbol</vt:lpstr>
      <vt:lpstr>Office Theme</vt:lpstr>
      <vt:lpstr>Scholarship Central!</vt:lpstr>
      <vt:lpstr>Agenda</vt:lpstr>
      <vt:lpstr>Applying via MyCWU</vt:lpstr>
      <vt:lpstr>Technical Details</vt:lpstr>
      <vt:lpstr>Timeline</vt:lpstr>
      <vt:lpstr>Notification</vt:lpstr>
      <vt:lpstr>What You Will Need to Submit</vt:lpstr>
      <vt:lpstr>The Essay</vt:lpstr>
      <vt:lpstr>The Resume &amp; References</vt:lpstr>
      <vt:lpstr>Grammar Matters</vt:lpstr>
      <vt:lpstr>Understanding a Scholarship’s Requirements</vt:lpstr>
      <vt:lpstr>Thank You Notes and Networking</vt:lpstr>
      <vt:lpstr>Advice from a Committee Member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Campbell</dc:creator>
  <cp:lastModifiedBy>CWCBST03</cp:lastModifiedBy>
  <cp:revision>25</cp:revision>
  <dcterms:created xsi:type="dcterms:W3CDTF">2018-05-16T21:02:26Z</dcterms:created>
  <dcterms:modified xsi:type="dcterms:W3CDTF">2022-10-04T20:59:38Z</dcterms:modified>
</cp:coreProperties>
</file>