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2" d="100"/>
          <a:sy n="82" d="100"/>
        </p:scale>
        <p:origin x="6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086A31F-2384-42BC-8FFB-E221D3D8B5D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7E09D7-E00B-4C53-B8FA-7BFDB4E3E8F0}">
      <dgm:prSet/>
      <dgm:spPr/>
      <dgm:t>
        <a:bodyPr/>
        <a:lstStyle/>
        <a:p>
          <a:r>
            <a:rPr lang="en-US" b="1" dirty="0">
              <a:latin typeface="Garamond" panose="02020404030301010803" pitchFamily="18" charset="0"/>
            </a:rPr>
            <a:t>The Transfer Student experience in music is based on the current level and needs of each individual student.</a:t>
          </a:r>
          <a:endParaRPr lang="en-US" dirty="0">
            <a:latin typeface="Garamond" panose="02020404030301010803" pitchFamily="18" charset="0"/>
          </a:endParaRPr>
        </a:p>
      </dgm:t>
    </dgm:pt>
    <dgm:pt modelId="{FAE00011-F90E-4D4D-8993-C4E24B792B33}" type="parTrans" cxnId="{FA4CB33F-95FC-4C2C-BA8A-9B34AD7DCBC0}">
      <dgm:prSet/>
      <dgm:spPr/>
      <dgm:t>
        <a:bodyPr/>
        <a:lstStyle/>
        <a:p>
          <a:endParaRPr lang="en-US"/>
        </a:p>
      </dgm:t>
    </dgm:pt>
    <dgm:pt modelId="{BC307366-9BB7-4B5E-BD22-12B442704A59}" type="sibTrans" cxnId="{FA4CB33F-95FC-4C2C-BA8A-9B34AD7DCBC0}">
      <dgm:prSet/>
      <dgm:spPr/>
      <dgm:t>
        <a:bodyPr/>
        <a:lstStyle/>
        <a:p>
          <a:endParaRPr lang="en-US"/>
        </a:p>
      </dgm:t>
    </dgm:pt>
    <dgm:pt modelId="{B0E3D636-DC7A-483C-957E-063EE4F1D162}">
      <dgm:prSet/>
      <dgm:spPr/>
      <dgm:t>
        <a:bodyPr/>
        <a:lstStyle/>
        <a:p>
          <a:r>
            <a:rPr lang="en-US" b="1" dirty="0">
              <a:latin typeface="Garamond" panose="02020404030301010803" pitchFamily="18" charset="0"/>
            </a:rPr>
            <a:t>Requirements for each individual student vary based on placement exams and performance assessment during the audition. </a:t>
          </a:r>
          <a:endParaRPr lang="en-US" dirty="0">
            <a:latin typeface="Garamond" panose="02020404030301010803" pitchFamily="18" charset="0"/>
          </a:endParaRPr>
        </a:p>
      </dgm:t>
    </dgm:pt>
    <dgm:pt modelId="{FA560475-1587-4472-B445-C2D8E74C99C4}" type="parTrans" cxnId="{2FA901D9-C9D7-43EA-95CE-1803FA6A9E41}">
      <dgm:prSet/>
      <dgm:spPr/>
      <dgm:t>
        <a:bodyPr/>
        <a:lstStyle/>
        <a:p>
          <a:endParaRPr lang="en-US"/>
        </a:p>
      </dgm:t>
    </dgm:pt>
    <dgm:pt modelId="{EF2D1659-DFAE-42A3-8E88-585D7BEBEDDF}" type="sibTrans" cxnId="{2FA901D9-C9D7-43EA-95CE-1803FA6A9E41}">
      <dgm:prSet/>
      <dgm:spPr/>
      <dgm:t>
        <a:bodyPr/>
        <a:lstStyle/>
        <a:p>
          <a:endParaRPr lang="en-US"/>
        </a:p>
      </dgm:t>
    </dgm:pt>
    <dgm:pt modelId="{4C4294F6-0AF8-4AC8-A4F6-EF96CE225956}">
      <dgm:prSet/>
      <dgm:spPr/>
      <dgm:t>
        <a:bodyPr/>
        <a:lstStyle/>
        <a:p>
          <a:r>
            <a:rPr lang="en-US" b="1" dirty="0">
              <a:latin typeface="Garamond" panose="02020404030301010803" pitchFamily="18" charset="0"/>
            </a:rPr>
            <a:t>On average, most transfer students will spend 3 years at CWU to complete their degrees.</a:t>
          </a:r>
          <a:endParaRPr lang="en-US" dirty="0">
            <a:latin typeface="Garamond" panose="02020404030301010803" pitchFamily="18" charset="0"/>
          </a:endParaRPr>
        </a:p>
      </dgm:t>
    </dgm:pt>
    <dgm:pt modelId="{2BB858B8-7EAD-47F0-BBF8-4CA6D3F56645}" type="parTrans" cxnId="{CD6A67B6-1832-4032-8EDC-320D3F6C7318}">
      <dgm:prSet/>
      <dgm:spPr/>
      <dgm:t>
        <a:bodyPr/>
        <a:lstStyle/>
        <a:p>
          <a:endParaRPr lang="en-US"/>
        </a:p>
      </dgm:t>
    </dgm:pt>
    <dgm:pt modelId="{16475F84-2062-493D-B7BC-3A33C30C5634}" type="sibTrans" cxnId="{CD6A67B6-1832-4032-8EDC-320D3F6C7318}">
      <dgm:prSet/>
      <dgm:spPr/>
      <dgm:t>
        <a:bodyPr/>
        <a:lstStyle/>
        <a:p>
          <a:endParaRPr lang="en-US"/>
        </a:p>
      </dgm:t>
    </dgm:pt>
    <dgm:pt modelId="{8A857A1A-2E42-4D50-ABCC-FE9BE8A1258A}" type="pres">
      <dgm:prSet presAssocID="{B086A31F-2384-42BC-8FFB-E221D3D8B5D2}" presName="root" presStyleCnt="0">
        <dgm:presLayoutVars>
          <dgm:dir/>
          <dgm:resizeHandles val="exact"/>
        </dgm:presLayoutVars>
      </dgm:prSet>
      <dgm:spPr/>
    </dgm:pt>
    <dgm:pt modelId="{96A8FB37-1DD6-4F0B-A4A6-E7FBE7ABB4E1}" type="pres">
      <dgm:prSet presAssocID="{087E09D7-E00B-4C53-B8FA-7BFDB4E3E8F0}" presName="compNode" presStyleCnt="0"/>
      <dgm:spPr/>
    </dgm:pt>
    <dgm:pt modelId="{3C632F18-242F-4393-A2C3-65F06CC95C61}" type="pres">
      <dgm:prSet presAssocID="{087E09D7-E00B-4C53-B8FA-7BFDB4E3E8F0}" presName="bgRect" presStyleLbl="bgShp" presStyleIdx="0" presStyleCnt="3"/>
      <dgm:spPr/>
    </dgm:pt>
    <dgm:pt modelId="{6A6D1390-F8F4-4191-844C-61E3C0CCE437}" type="pres">
      <dgm:prSet presAssocID="{087E09D7-E00B-4C53-B8FA-7BFDB4E3E8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ductor"/>
        </a:ext>
      </dgm:extLst>
    </dgm:pt>
    <dgm:pt modelId="{4EE8B75B-910F-4C3B-82A4-990740A9CB61}" type="pres">
      <dgm:prSet presAssocID="{087E09D7-E00B-4C53-B8FA-7BFDB4E3E8F0}" presName="spaceRect" presStyleCnt="0"/>
      <dgm:spPr/>
    </dgm:pt>
    <dgm:pt modelId="{E47BC919-F56C-4169-8AA8-91AF5125B216}" type="pres">
      <dgm:prSet presAssocID="{087E09D7-E00B-4C53-B8FA-7BFDB4E3E8F0}" presName="parTx" presStyleLbl="revTx" presStyleIdx="0" presStyleCnt="3">
        <dgm:presLayoutVars>
          <dgm:chMax val="0"/>
          <dgm:chPref val="0"/>
        </dgm:presLayoutVars>
      </dgm:prSet>
      <dgm:spPr/>
    </dgm:pt>
    <dgm:pt modelId="{C1829989-6FD7-4CFE-AB3F-12BBD045318A}" type="pres">
      <dgm:prSet presAssocID="{BC307366-9BB7-4B5E-BD22-12B442704A59}" presName="sibTrans" presStyleCnt="0"/>
      <dgm:spPr/>
    </dgm:pt>
    <dgm:pt modelId="{05BF4746-2B23-49A9-B914-D538247078EA}" type="pres">
      <dgm:prSet presAssocID="{B0E3D636-DC7A-483C-957E-063EE4F1D162}" presName="compNode" presStyleCnt="0"/>
      <dgm:spPr/>
    </dgm:pt>
    <dgm:pt modelId="{52B90926-FE32-4CD6-ABF6-DAF98303DE14}" type="pres">
      <dgm:prSet presAssocID="{B0E3D636-DC7A-483C-957E-063EE4F1D162}" presName="bgRect" presStyleLbl="bgShp" presStyleIdx="1" presStyleCnt="3"/>
      <dgm:spPr/>
    </dgm:pt>
    <dgm:pt modelId="{549CF03A-D987-4005-92CE-77CE9E6D0FAD}" type="pres">
      <dgm:prSet presAssocID="{B0E3D636-DC7A-483C-957E-063EE4F1D1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799F190-57C0-4CE4-961D-96361FDEF2D2}" type="pres">
      <dgm:prSet presAssocID="{B0E3D636-DC7A-483C-957E-063EE4F1D162}" presName="spaceRect" presStyleCnt="0"/>
      <dgm:spPr/>
    </dgm:pt>
    <dgm:pt modelId="{5EEAB40D-B222-4B9F-AA67-183D1A29C562}" type="pres">
      <dgm:prSet presAssocID="{B0E3D636-DC7A-483C-957E-063EE4F1D162}" presName="parTx" presStyleLbl="revTx" presStyleIdx="1" presStyleCnt="3">
        <dgm:presLayoutVars>
          <dgm:chMax val="0"/>
          <dgm:chPref val="0"/>
        </dgm:presLayoutVars>
      </dgm:prSet>
      <dgm:spPr/>
    </dgm:pt>
    <dgm:pt modelId="{4A099097-E9C6-4C44-95F9-D2900743C733}" type="pres">
      <dgm:prSet presAssocID="{EF2D1659-DFAE-42A3-8E88-585D7BEBEDDF}" presName="sibTrans" presStyleCnt="0"/>
      <dgm:spPr/>
    </dgm:pt>
    <dgm:pt modelId="{CE163286-EB91-4040-8964-019835F668AD}" type="pres">
      <dgm:prSet presAssocID="{4C4294F6-0AF8-4AC8-A4F6-EF96CE225956}" presName="compNode" presStyleCnt="0"/>
      <dgm:spPr/>
    </dgm:pt>
    <dgm:pt modelId="{AD6E02FB-0033-4CE9-BB4C-9C74C2D812E7}" type="pres">
      <dgm:prSet presAssocID="{4C4294F6-0AF8-4AC8-A4F6-EF96CE225956}" presName="bgRect" presStyleLbl="bgShp" presStyleIdx="2" presStyleCnt="3"/>
      <dgm:spPr/>
    </dgm:pt>
    <dgm:pt modelId="{E74424BD-1A46-477B-A7F9-F86177E8B6D3}" type="pres">
      <dgm:prSet presAssocID="{4C4294F6-0AF8-4AC8-A4F6-EF96CE2259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B44DC436-6E98-40BD-ABA1-BD45B6757633}" type="pres">
      <dgm:prSet presAssocID="{4C4294F6-0AF8-4AC8-A4F6-EF96CE225956}" presName="spaceRect" presStyleCnt="0"/>
      <dgm:spPr/>
    </dgm:pt>
    <dgm:pt modelId="{12EC8A8D-3F4E-490E-8678-36CD16556B84}" type="pres">
      <dgm:prSet presAssocID="{4C4294F6-0AF8-4AC8-A4F6-EF96CE225956}" presName="parTx" presStyleLbl="revTx" presStyleIdx="2" presStyleCnt="3">
        <dgm:presLayoutVars>
          <dgm:chMax val="0"/>
          <dgm:chPref val="0"/>
        </dgm:presLayoutVars>
      </dgm:prSet>
      <dgm:spPr/>
    </dgm:pt>
  </dgm:ptLst>
  <dgm:cxnLst>
    <dgm:cxn modelId="{2100CA17-7502-41E8-A663-776A571BB1DA}" type="presOf" srcId="{4C4294F6-0AF8-4AC8-A4F6-EF96CE225956}" destId="{12EC8A8D-3F4E-490E-8678-36CD16556B84}" srcOrd="0" destOrd="0" presId="urn:microsoft.com/office/officeart/2018/2/layout/IconVerticalSolidList"/>
    <dgm:cxn modelId="{52337D3C-3A2C-49D7-A74B-715DF88B57FC}" type="presOf" srcId="{087E09D7-E00B-4C53-B8FA-7BFDB4E3E8F0}" destId="{E47BC919-F56C-4169-8AA8-91AF5125B216}" srcOrd="0" destOrd="0" presId="urn:microsoft.com/office/officeart/2018/2/layout/IconVerticalSolidList"/>
    <dgm:cxn modelId="{FA4CB33F-95FC-4C2C-BA8A-9B34AD7DCBC0}" srcId="{B086A31F-2384-42BC-8FFB-E221D3D8B5D2}" destId="{087E09D7-E00B-4C53-B8FA-7BFDB4E3E8F0}" srcOrd="0" destOrd="0" parTransId="{FAE00011-F90E-4D4D-8993-C4E24B792B33}" sibTransId="{BC307366-9BB7-4B5E-BD22-12B442704A59}"/>
    <dgm:cxn modelId="{7A866DB0-E172-44D9-9E3B-0FFA9A18B25F}" type="presOf" srcId="{B0E3D636-DC7A-483C-957E-063EE4F1D162}" destId="{5EEAB40D-B222-4B9F-AA67-183D1A29C562}" srcOrd="0" destOrd="0" presId="urn:microsoft.com/office/officeart/2018/2/layout/IconVerticalSolidList"/>
    <dgm:cxn modelId="{CD6A67B6-1832-4032-8EDC-320D3F6C7318}" srcId="{B086A31F-2384-42BC-8FFB-E221D3D8B5D2}" destId="{4C4294F6-0AF8-4AC8-A4F6-EF96CE225956}" srcOrd="2" destOrd="0" parTransId="{2BB858B8-7EAD-47F0-BBF8-4CA6D3F56645}" sibTransId="{16475F84-2062-493D-B7BC-3A33C30C5634}"/>
    <dgm:cxn modelId="{A45FFBD1-AE0A-4221-9934-7A195DFCEC21}" type="presOf" srcId="{B086A31F-2384-42BC-8FFB-E221D3D8B5D2}" destId="{8A857A1A-2E42-4D50-ABCC-FE9BE8A1258A}" srcOrd="0" destOrd="0" presId="urn:microsoft.com/office/officeart/2018/2/layout/IconVerticalSolidList"/>
    <dgm:cxn modelId="{2FA901D9-C9D7-43EA-95CE-1803FA6A9E41}" srcId="{B086A31F-2384-42BC-8FFB-E221D3D8B5D2}" destId="{B0E3D636-DC7A-483C-957E-063EE4F1D162}" srcOrd="1" destOrd="0" parTransId="{FA560475-1587-4472-B445-C2D8E74C99C4}" sibTransId="{EF2D1659-DFAE-42A3-8E88-585D7BEBEDDF}"/>
    <dgm:cxn modelId="{E8FE051E-2A45-4737-9214-695D266B0F74}" type="presParOf" srcId="{8A857A1A-2E42-4D50-ABCC-FE9BE8A1258A}" destId="{96A8FB37-1DD6-4F0B-A4A6-E7FBE7ABB4E1}" srcOrd="0" destOrd="0" presId="urn:microsoft.com/office/officeart/2018/2/layout/IconVerticalSolidList"/>
    <dgm:cxn modelId="{6BCE15F2-B50E-4289-8425-FA8E781237B1}" type="presParOf" srcId="{96A8FB37-1DD6-4F0B-A4A6-E7FBE7ABB4E1}" destId="{3C632F18-242F-4393-A2C3-65F06CC95C61}" srcOrd="0" destOrd="0" presId="urn:microsoft.com/office/officeart/2018/2/layout/IconVerticalSolidList"/>
    <dgm:cxn modelId="{E1FE5A44-0BE6-42B7-87E4-F5019AAF1585}" type="presParOf" srcId="{96A8FB37-1DD6-4F0B-A4A6-E7FBE7ABB4E1}" destId="{6A6D1390-F8F4-4191-844C-61E3C0CCE437}" srcOrd="1" destOrd="0" presId="urn:microsoft.com/office/officeart/2018/2/layout/IconVerticalSolidList"/>
    <dgm:cxn modelId="{A90A3F9C-6141-4C93-A0B8-092C5397D7D4}" type="presParOf" srcId="{96A8FB37-1DD6-4F0B-A4A6-E7FBE7ABB4E1}" destId="{4EE8B75B-910F-4C3B-82A4-990740A9CB61}" srcOrd="2" destOrd="0" presId="urn:microsoft.com/office/officeart/2018/2/layout/IconVerticalSolidList"/>
    <dgm:cxn modelId="{C0515630-5E9C-4C00-A9DF-4AECD8362545}" type="presParOf" srcId="{96A8FB37-1DD6-4F0B-A4A6-E7FBE7ABB4E1}" destId="{E47BC919-F56C-4169-8AA8-91AF5125B216}" srcOrd="3" destOrd="0" presId="urn:microsoft.com/office/officeart/2018/2/layout/IconVerticalSolidList"/>
    <dgm:cxn modelId="{11796588-1573-4208-948B-D38DB9D6887C}" type="presParOf" srcId="{8A857A1A-2E42-4D50-ABCC-FE9BE8A1258A}" destId="{C1829989-6FD7-4CFE-AB3F-12BBD045318A}" srcOrd="1" destOrd="0" presId="urn:microsoft.com/office/officeart/2018/2/layout/IconVerticalSolidList"/>
    <dgm:cxn modelId="{EEF1F273-C587-4940-AAA6-393FF7378F27}" type="presParOf" srcId="{8A857A1A-2E42-4D50-ABCC-FE9BE8A1258A}" destId="{05BF4746-2B23-49A9-B914-D538247078EA}" srcOrd="2" destOrd="0" presId="urn:microsoft.com/office/officeart/2018/2/layout/IconVerticalSolidList"/>
    <dgm:cxn modelId="{17FB328B-318A-46F5-AD14-027E1B505379}" type="presParOf" srcId="{05BF4746-2B23-49A9-B914-D538247078EA}" destId="{52B90926-FE32-4CD6-ABF6-DAF98303DE14}" srcOrd="0" destOrd="0" presId="urn:microsoft.com/office/officeart/2018/2/layout/IconVerticalSolidList"/>
    <dgm:cxn modelId="{A3E06DE7-8F79-4EA2-990F-9DE221727B74}" type="presParOf" srcId="{05BF4746-2B23-49A9-B914-D538247078EA}" destId="{549CF03A-D987-4005-92CE-77CE9E6D0FAD}" srcOrd="1" destOrd="0" presId="urn:microsoft.com/office/officeart/2018/2/layout/IconVerticalSolidList"/>
    <dgm:cxn modelId="{A34DD6B0-EC60-4F1A-85D3-4D703F506BD5}" type="presParOf" srcId="{05BF4746-2B23-49A9-B914-D538247078EA}" destId="{2799F190-57C0-4CE4-961D-96361FDEF2D2}" srcOrd="2" destOrd="0" presId="urn:microsoft.com/office/officeart/2018/2/layout/IconVerticalSolidList"/>
    <dgm:cxn modelId="{74978FDF-6EC4-421A-AF25-CAE24A1F29CC}" type="presParOf" srcId="{05BF4746-2B23-49A9-B914-D538247078EA}" destId="{5EEAB40D-B222-4B9F-AA67-183D1A29C562}" srcOrd="3" destOrd="0" presId="urn:microsoft.com/office/officeart/2018/2/layout/IconVerticalSolidList"/>
    <dgm:cxn modelId="{7FC13A25-4230-4E8E-8FBD-D3830BCB691D}" type="presParOf" srcId="{8A857A1A-2E42-4D50-ABCC-FE9BE8A1258A}" destId="{4A099097-E9C6-4C44-95F9-D2900743C733}" srcOrd="3" destOrd="0" presId="urn:microsoft.com/office/officeart/2018/2/layout/IconVerticalSolidList"/>
    <dgm:cxn modelId="{62B941A3-2D0E-4761-B5AE-DF6B113939FC}" type="presParOf" srcId="{8A857A1A-2E42-4D50-ABCC-FE9BE8A1258A}" destId="{CE163286-EB91-4040-8964-019835F668AD}" srcOrd="4" destOrd="0" presId="urn:microsoft.com/office/officeart/2018/2/layout/IconVerticalSolidList"/>
    <dgm:cxn modelId="{D31AB488-5956-419A-82BD-0B7F58CCA43F}" type="presParOf" srcId="{CE163286-EB91-4040-8964-019835F668AD}" destId="{AD6E02FB-0033-4CE9-BB4C-9C74C2D812E7}" srcOrd="0" destOrd="0" presId="urn:microsoft.com/office/officeart/2018/2/layout/IconVerticalSolidList"/>
    <dgm:cxn modelId="{F87AC46C-FF9D-4A4B-A240-13A3662F4058}" type="presParOf" srcId="{CE163286-EB91-4040-8964-019835F668AD}" destId="{E74424BD-1A46-477B-A7F9-F86177E8B6D3}" srcOrd="1" destOrd="0" presId="urn:microsoft.com/office/officeart/2018/2/layout/IconVerticalSolidList"/>
    <dgm:cxn modelId="{9B98D001-F06A-4469-8E88-D25EF6568635}" type="presParOf" srcId="{CE163286-EB91-4040-8964-019835F668AD}" destId="{B44DC436-6E98-40BD-ABA1-BD45B6757633}" srcOrd="2" destOrd="0" presId="urn:microsoft.com/office/officeart/2018/2/layout/IconVerticalSolidList"/>
    <dgm:cxn modelId="{35D5A111-AF65-4BF4-91C6-0B741651D004}" type="presParOf" srcId="{CE163286-EB91-4040-8964-019835F668AD}" destId="{12EC8A8D-3F4E-490E-8678-36CD16556B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32F18-242F-4393-A2C3-65F06CC95C61}">
      <dsp:nvSpPr>
        <dsp:cNvPr id="0" name=""/>
        <dsp:cNvSpPr/>
      </dsp:nvSpPr>
      <dsp:spPr>
        <a:xfrm>
          <a:off x="0" y="675"/>
          <a:ext cx="6900512" cy="15813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D1390-F8F4-4191-844C-61E3C0CCE437}">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7BC919-F56C-4169-8AA8-91AF5125B216}">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anose="02020404030301010803" pitchFamily="18" charset="0"/>
            </a:rPr>
            <a:t>The Transfer Student experience in music is based on the current level and needs of each individual student.</a:t>
          </a:r>
          <a:endParaRPr lang="en-US" sz="2400" kern="1200" dirty="0">
            <a:latin typeface="Garamond" panose="02020404030301010803" pitchFamily="18" charset="0"/>
          </a:endParaRPr>
        </a:p>
      </dsp:txBody>
      <dsp:txXfrm>
        <a:off x="1826480" y="675"/>
        <a:ext cx="5074031" cy="1581368"/>
      </dsp:txXfrm>
    </dsp:sp>
    <dsp:sp modelId="{52B90926-FE32-4CD6-ABF6-DAF98303DE14}">
      <dsp:nvSpPr>
        <dsp:cNvPr id="0" name=""/>
        <dsp:cNvSpPr/>
      </dsp:nvSpPr>
      <dsp:spPr>
        <a:xfrm>
          <a:off x="0" y="1977386"/>
          <a:ext cx="6900512" cy="15813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CF03A-D987-4005-92CE-77CE9E6D0FAD}">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EAB40D-B222-4B9F-AA67-183D1A29C562}">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anose="02020404030301010803" pitchFamily="18" charset="0"/>
            </a:rPr>
            <a:t>Requirements for each individual student vary based on placement exams and performance assessment during the audition. </a:t>
          </a:r>
          <a:endParaRPr lang="en-US" sz="2400" kern="1200" dirty="0">
            <a:latin typeface="Garamond" panose="02020404030301010803" pitchFamily="18" charset="0"/>
          </a:endParaRPr>
        </a:p>
      </dsp:txBody>
      <dsp:txXfrm>
        <a:off x="1826480" y="1977386"/>
        <a:ext cx="5074031" cy="1581368"/>
      </dsp:txXfrm>
    </dsp:sp>
    <dsp:sp modelId="{AD6E02FB-0033-4CE9-BB4C-9C74C2D812E7}">
      <dsp:nvSpPr>
        <dsp:cNvPr id="0" name=""/>
        <dsp:cNvSpPr/>
      </dsp:nvSpPr>
      <dsp:spPr>
        <a:xfrm>
          <a:off x="0" y="3954096"/>
          <a:ext cx="6900512" cy="15813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424BD-1A46-477B-A7F9-F86177E8B6D3}">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EC8A8D-3F4E-490E-8678-36CD16556B84}">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anose="02020404030301010803" pitchFamily="18" charset="0"/>
            </a:rPr>
            <a:t>On average, most transfer students will spend 3 years at CWU to complete their degrees.</a:t>
          </a:r>
          <a:endParaRPr lang="en-US" sz="2400" kern="1200" dirty="0">
            <a:latin typeface="Garamond" panose="02020404030301010803" pitchFamily="18" charset="0"/>
          </a:endParaRPr>
        </a:p>
      </dsp:txBody>
      <dsp:txXfrm>
        <a:off x="1826480" y="3954096"/>
        <a:ext cx="5074031" cy="15813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1338-9844-8652-5924-39751A780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E33721-B1B2-4497-5353-164DAAAA9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AED600-A394-3FCB-B665-90F147CA7BCD}"/>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5" name="Footer Placeholder 4">
            <a:extLst>
              <a:ext uri="{FF2B5EF4-FFF2-40B4-BE49-F238E27FC236}">
                <a16:creationId xmlns:a16="http://schemas.microsoft.com/office/drawing/2014/main" id="{601910CF-0FCC-E504-CE35-75645C548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B36823-D437-9158-D7B6-7EED0A7AEEAB}"/>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22661964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35AF-631D-EF67-14AF-ABBD08A9B5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C35004-265A-AC81-22C9-A11C0424EC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5F565-E0E8-51F5-285E-293B592E4A5C}"/>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5" name="Footer Placeholder 4">
            <a:extLst>
              <a:ext uri="{FF2B5EF4-FFF2-40B4-BE49-F238E27FC236}">
                <a16:creationId xmlns:a16="http://schemas.microsoft.com/office/drawing/2014/main" id="{90DE048F-A67C-9957-3BEC-C194E20848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564A43-64CF-8018-8CDF-2786ADF8C5C9}"/>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4032681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67E02-B044-30E2-6EDF-ADF806E45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BD5538-5E5E-FD7D-7E73-CD7A9AB309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F1D69-DB17-E8B4-E67F-ECE59209EDA4}"/>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5" name="Footer Placeholder 4">
            <a:extLst>
              <a:ext uri="{FF2B5EF4-FFF2-40B4-BE49-F238E27FC236}">
                <a16:creationId xmlns:a16="http://schemas.microsoft.com/office/drawing/2014/main" id="{F006BD3E-E1F2-4319-FB19-4D53C9446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1EAA4-9356-7337-CC8D-A18CBB8343EA}"/>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12976141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85BD-AD1A-8B5B-30FE-C98E43339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D9F1B-9F21-DAB0-0D9F-1A800A720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16F50-8FC3-5DFC-8FBE-256350FB6BC7}"/>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5" name="Footer Placeholder 4">
            <a:extLst>
              <a:ext uri="{FF2B5EF4-FFF2-40B4-BE49-F238E27FC236}">
                <a16:creationId xmlns:a16="http://schemas.microsoft.com/office/drawing/2014/main" id="{AC27C083-C3E9-16E5-9F3A-35F7A51803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790F8E-827F-D3E7-2549-FBD6ED3596B7}"/>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5341296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7824-FA3B-A2E1-0C45-318C78B71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564EB2-967D-5B92-729A-DD99630ECC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847E86-F03A-B926-F868-C3314233A17C}"/>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5" name="Footer Placeholder 4">
            <a:extLst>
              <a:ext uri="{FF2B5EF4-FFF2-40B4-BE49-F238E27FC236}">
                <a16:creationId xmlns:a16="http://schemas.microsoft.com/office/drawing/2014/main" id="{C1A56457-BBB6-3DE9-8A8C-9CDE43FBE3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0716D2-6F53-E2FC-093E-677A0AF10DE7}"/>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35970644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0A39-0AA3-38A9-554E-E8F1875A95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5BBCF-626D-4CAA-ED5F-F08409C874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B2E792-9B2C-1918-4823-D462E7BA7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D7E0D-750A-8C37-BB93-AD16683855C2}"/>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6" name="Footer Placeholder 5">
            <a:extLst>
              <a:ext uri="{FF2B5EF4-FFF2-40B4-BE49-F238E27FC236}">
                <a16:creationId xmlns:a16="http://schemas.microsoft.com/office/drawing/2014/main" id="{F92400EC-059D-4796-DD59-BF02517EEC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10D927-6E00-EB5E-AA23-5AE53D7610B4}"/>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30736399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7F49-A44B-5E5C-1F2A-E02FDB4EB0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3A1824-4368-6653-47DF-9B763C9A5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00437-783F-E34D-0F5A-0F49AED19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8E3A0-8DD1-522F-F50B-830B7A88A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2DCD4-3C0A-449D-7525-29E8FAD195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588E74-D695-6D1C-7FC1-55C230307533}"/>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8" name="Footer Placeholder 7">
            <a:extLst>
              <a:ext uri="{FF2B5EF4-FFF2-40B4-BE49-F238E27FC236}">
                <a16:creationId xmlns:a16="http://schemas.microsoft.com/office/drawing/2014/main" id="{73CE1B4D-0051-5944-8AC5-D5BCB8A225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F58A0-5E6E-6C16-B374-97C112CB168A}"/>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38154100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8719-C658-E50B-8DFD-27B0C90CB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985708-9B8F-517B-7926-C1124D48019C}"/>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4" name="Footer Placeholder 3">
            <a:extLst>
              <a:ext uri="{FF2B5EF4-FFF2-40B4-BE49-F238E27FC236}">
                <a16:creationId xmlns:a16="http://schemas.microsoft.com/office/drawing/2014/main" id="{9D19319A-154A-1FE3-B4A6-22C8BA618C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4CB4EE-2EEB-A2E3-FD98-E16AEE344016}"/>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26406589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085AA-7AB4-7DA3-9CA4-9E19643C9FA4}"/>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3" name="Footer Placeholder 2">
            <a:extLst>
              <a:ext uri="{FF2B5EF4-FFF2-40B4-BE49-F238E27FC236}">
                <a16:creationId xmlns:a16="http://schemas.microsoft.com/office/drawing/2014/main" id="{C4439F2F-7706-EC89-75B4-1DD3A945C0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4684CC-1DB0-DF41-C7D8-A05EB73619B8}"/>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10916065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4528-6281-A1F9-3963-C1F6FC141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FC0DA-60C0-1407-53A2-FBFE6A6EB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BD03D-263E-7ADC-5862-7A8C0B57D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B35F9-3753-A68B-0306-21019CD7ADD0}"/>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6" name="Footer Placeholder 5">
            <a:extLst>
              <a:ext uri="{FF2B5EF4-FFF2-40B4-BE49-F238E27FC236}">
                <a16:creationId xmlns:a16="http://schemas.microsoft.com/office/drawing/2014/main" id="{F2F91D6E-F773-1EF8-AE80-62BABDFFEE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CC8FBE-7619-1169-77B8-B33F560BD773}"/>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14048945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9406-9394-5050-89F1-9B55215AB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C07937-6B52-CD12-1447-8549C8438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66F901-90E9-E750-CA99-08D008469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ED0A7-8C22-45EA-67F3-FEEC3AC641A7}"/>
              </a:ext>
            </a:extLst>
          </p:cNvPr>
          <p:cNvSpPr>
            <a:spLocks noGrp="1"/>
          </p:cNvSpPr>
          <p:nvPr>
            <p:ph type="dt" sz="half" idx="10"/>
          </p:nvPr>
        </p:nvSpPr>
        <p:spPr/>
        <p:txBody>
          <a:bodyPr/>
          <a:lstStyle/>
          <a:p>
            <a:fld id="{45E8F4CC-B75D-4880-8770-990C8DC12851}" type="datetimeFigureOut">
              <a:rPr lang="en-US" smtClean="0"/>
              <a:t>3/5/2026</a:t>
            </a:fld>
            <a:endParaRPr lang="en-US" dirty="0"/>
          </a:p>
        </p:txBody>
      </p:sp>
      <p:sp>
        <p:nvSpPr>
          <p:cNvPr id="6" name="Footer Placeholder 5">
            <a:extLst>
              <a:ext uri="{FF2B5EF4-FFF2-40B4-BE49-F238E27FC236}">
                <a16:creationId xmlns:a16="http://schemas.microsoft.com/office/drawing/2014/main" id="{3DAA4F77-E94D-C5AE-DC4E-C70E099482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F1AA19-08D9-4926-1920-E5C0D38F8A33}"/>
              </a:ext>
            </a:extLst>
          </p:cNvPr>
          <p:cNvSpPr>
            <a:spLocks noGrp="1"/>
          </p:cNvSpPr>
          <p:nvPr>
            <p:ph type="sldNum" sz="quarter" idx="12"/>
          </p:nvPr>
        </p:nvSpPr>
        <p:spPr/>
        <p:txBody>
          <a:bodyPr/>
          <a:lstStyle/>
          <a:p>
            <a:fld id="{64CA8D32-CD86-45C1-8CF4-47492D1DD1FF}" type="slidenum">
              <a:rPr lang="en-US" smtClean="0"/>
              <a:t>‹#›</a:t>
            </a:fld>
            <a:endParaRPr lang="en-US" dirty="0"/>
          </a:p>
        </p:txBody>
      </p:sp>
    </p:spTree>
    <p:extLst>
      <p:ext uri="{BB962C8B-B14F-4D97-AF65-F5344CB8AC3E}">
        <p14:creationId xmlns:p14="http://schemas.microsoft.com/office/powerpoint/2010/main" val="34552196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73052-5EFD-8EEB-2781-ADA37B2AB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A48820-3745-4DE6-667F-D2E96BD58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7B274-FB71-57EE-E94F-3F3246E55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E8F4CC-B75D-4880-8770-990C8DC12851}" type="datetimeFigureOut">
              <a:rPr lang="en-US" smtClean="0"/>
              <a:t>3/5/2026</a:t>
            </a:fld>
            <a:endParaRPr lang="en-US" dirty="0"/>
          </a:p>
        </p:txBody>
      </p:sp>
      <p:sp>
        <p:nvSpPr>
          <p:cNvPr id="5" name="Footer Placeholder 4">
            <a:extLst>
              <a:ext uri="{FF2B5EF4-FFF2-40B4-BE49-F238E27FC236}">
                <a16:creationId xmlns:a16="http://schemas.microsoft.com/office/drawing/2014/main" id="{6C29D164-780C-5AD5-C66E-6374D3079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D13D916-19D9-0A34-A151-6ECDA811C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CA8D32-CD86-45C1-8CF4-47492D1DD1FF}" type="slidenum">
              <a:rPr lang="en-US" smtClean="0"/>
              <a:t>‹#›</a:t>
            </a:fld>
            <a:endParaRPr lang="en-US" dirty="0"/>
          </a:p>
        </p:txBody>
      </p:sp>
    </p:spTree>
    <p:extLst>
      <p:ext uri="{BB962C8B-B14F-4D97-AF65-F5344CB8AC3E}">
        <p14:creationId xmlns:p14="http://schemas.microsoft.com/office/powerpoint/2010/main" val="163434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wu.edu/music"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irsten.boldt-neurohr@cwu.edu" TargetMode="External"/><Relationship Id="rId2" Type="http://schemas.openxmlformats.org/officeDocument/2006/relationships/hyperlink" Target="mailto:music@cwu.edu" TargetMode="External"/><Relationship Id="rId1" Type="http://schemas.openxmlformats.org/officeDocument/2006/relationships/slideLayout" Target="../slideLayouts/slideLayout2.xml"/><Relationship Id="rId5" Type="http://schemas.openxmlformats.org/officeDocument/2006/relationships/hyperlink" Target="https://www.cwu.edu/academics/music/about-us/faculty-staff.php" TargetMode="External"/><Relationship Id="rId4" Type="http://schemas.openxmlformats.org/officeDocument/2006/relationships/hyperlink" Target="mailto:James.Reddan@cwu.ed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wu.edu/academics/music/audition-information/index.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6" name="Oval 25">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6" name="Straight Connector 35">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4" name="Straight Connector 43">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Microphone and piano">
            <a:extLst>
              <a:ext uri="{FF2B5EF4-FFF2-40B4-BE49-F238E27FC236}">
                <a16:creationId xmlns:a16="http://schemas.microsoft.com/office/drawing/2014/main" id="{98B16584-1FD3-1F2B-C902-5B20CE3EF3E4}"/>
              </a:ext>
            </a:extLst>
          </p:cNvPr>
          <p:cNvPicPr>
            <a:picLocks noChangeAspect="1"/>
          </p:cNvPicPr>
          <p:nvPr/>
        </p:nvPicPr>
        <p:blipFill>
          <a:blip r:embed="rId2">
            <a:duotone>
              <a:prstClr val="black"/>
              <a:schemeClr val="bg1">
                <a:tint val="45000"/>
                <a:satMod val="400000"/>
              </a:schemeClr>
            </a:duotone>
            <a:alphaModFix amt="25000"/>
          </a:blip>
          <a:srcRect t="15094"/>
          <a:stretch>
            <a:fillRect/>
          </a:stretch>
        </p:blipFill>
        <p:spPr>
          <a:xfrm>
            <a:off x="782691" y="29548"/>
            <a:ext cx="10691235" cy="6013845"/>
          </a:xfrm>
          <a:prstGeom prst="rect">
            <a:avLst/>
          </a:prstGeom>
        </p:spPr>
      </p:pic>
      <p:sp>
        <p:nvSpPr>
          <p:cNvPr id="2" name="Title 1">
            <a:extLst>
              <a:ext uri="{FF2B5EF4-FFF2-40B4-BE49-F238E27FC236}">
                <a16:creationId xmlns:a16="http://schemas.microsoft.com/office/drawing/2014/main" id="{5A6CF6EA-193A-3258-E105-E585FFC7ED4B}"/>
              </a:ext>
            </a:extLst>
          </p:cNvPr>
          <p:cNvSpPr>
            <a:spLocks noGrp="1"/>
          </p:cNvSpPr>
          <p:nvPr>
            <p:ph type="ctrTitle"/>
          </p:nvPr>
        </p:nvSpPr>
        <p:spPr>
          <a:xfrm>
            <a:off x="2618173" y="630936"/>
            <a:ext cx="7315200" cy="2702018"/>
          </a:xfrm>
          <a:noFill/>
        </p:spPr>
        <p:txBody>
          <a:bodyPr anchor="b">
            <a:normAutofit/>
          </a:bodyPr>
          <a:lstStyle/>
          <a:p>
            <a:br>
              <a:rPr lang="en-US" sz="2600" b="1" dirty="0">
                <a:solidFill>
                  <a:schemeClr val="bg1"/>
                </a:solidFill>
                <a:latin typeface="Garamond" panose="02020404030301010803" pitchFamily="18" charset="0"/>
              </a:rPr>
            </a:br>
            <a:br>
              <a:rPr lang="en-US" sz="2600" b="1" dirty="0">
                <a:solidFill>
                  <a:schemeClr val="bg1"/>
                </a:solidFill>
                <a:latin typeface="Garamond" panose="02020404030301010803" pitchFamily="18" charset="0"/>
              </a:rPr>
            </a:br>
            <a:br>
              <a:rPr lang="en-US" sz="2600" b="1" dirty="0">
                <a:solidFill>
                  <a:schemeClr val="bg1"/>
                </a:solidFill>
                <a:latin typeface="Garamond" panose="02020404030301010803" pitchFamily="18" charset="0"/>
              </a:rPr>
            </a:br>
            <a:br>
              <a:rPr lang="en-US" sz="2600" b="1" dirty="0">
                <a:solidFill>
                  <a:schemeClr val="bg1"/>
                </a:solidFill>
                <a:latin typeface="Garamond" panose="02020404030301010803" pitchFamily="18" charset="0"/>
              </a:rPr>
            </a:br>
            <a:r>
              <a:rPr lang="en-US" sz="2600" b="1" dirty="0">
                <a:solidFill>
                  <a:schemeClr val="bg1"/>
                </a:solidFill>
                <a:latin typeface="Garamond" panose="02020404030301010803" pitchFamily="18" charset="0"/>
              </a:rPr>
              <a:t>CWU</a:t>
            </a:r>
            <a:br>
              <a:rPr lang="en-US" sz="2600" b="1" dirty="0">
                <a:solidFill>
                  <a:schemeClr val="bg1"/>
                </a:solidFill>
                <a:latin typeface="Garamond" panose="02020404030301010803" pitchFamily="18" charset="0"/>
              </a:rPr>
            </a:br>
            <a:r>
              <a:rPr lang="en-US" sz="2600" b="1" dirty="0">
                <a:solidFill>
                  <a:schemeClr val="bg1"/>
                </a:solidFill>
                <a:latin typeface="Garamond" panose="02020404030301010803" pitchFamily="18" charset="0"/>
              </a:rPr>
              <a:t>Department of Music</a:t>
            </a:r>
            <a:br>
              <a:rPr lang="en-US" sz="2600" b="1" dirty="0">
                <a:solidFill>
                  <a:schemeClr val="bg1"/>
                </a:solidFill>
                <a:latin typeface="Garamond" panose="02020404030301010803" pitchFamily="18" charset="0"/>
              </a:rPr>
            </a:br>
            <a:r>
              <a:rPr lang="en-US" sz="2600" b="1" dirty="0">
                <a:solidFill>
                  <a:schemeClr val="bg1"/>
                </a:solidFill>
                <a:latin typeface="Garamond" panose="02020404030301010803" pitchFamily="18" charset="0"/>
              </a:rPr>
              <a:t>Transfer Student Requirements</a:t>
            </a:r>
          </a:p>
        </p:txBody>
      </p:sp>
      <p:sp>
        <p:nvSpPr>
          <p:cNvPr id="3" name="Subtitle 2">
            <a:extLst>
              <a:ext uri="{FF2B5EF4-FFF2-40B4-BE49-F238E27FC236}">
                <a16:creationId xmlns:a16="http://schemas.microsoft.com/office/drawing/2014/main" id="{BC03C5E6-EFA2-5357-4F58-ACCA2F5545A8}"/>
              </a:ext>
            </a:extLst>
          </p:cNvPr>
          <p:cNvSpPr>
            <a:spLocks noGrp="1"/>
          </p:cNvSpPr>
          <p:nvPr>
            <p:ph type="subTitle" idx="1"/>
          </p:nvPr>
        </p:nvSpPr>
        <p:spPr>
          <a:xfrm>
            <a:off x="2618174" y="3427487"/>
            <a:ext cx="7315200" cy="2615906"/>
          </a:xfrm>
          <a:noFill/>
        </p:spPr>
        <p:txBody>
          <a:bodyPr anchor="t">
            <a:normAutofit/>
          </a:bodyPr>
          <a:lstStyle/>
          <a:p>
            <a:pPr>
              <a:spcBef>
                <a:spcPts val="0"/>
              </a:spcBef>
              <a:spcAft>
                <a:spcPts val="600"/>
              </a:spcAft>
            </a:pPr>
            <a:r>
              <a:rPr lang="en-US" b="1" dirty="0">
                <a:solidFill>
                  <a:schemeClr val="bg1"/>
                </a:solidFill>
                <a:latin typeface="Garamond" panose="02020404030301010803" pitchFamily="18" charset="0"/>
              </a:rPr>
              <a:t>Transfer Symposium</a:t>
            </a:r>
          </a:p>
          <a:p>
            <a:pPr>
              <a:spcBef>
                <a:spcPts val="0"/>
              </a:spcBef>
              <a:spcAft>
                <a:spcPts val="600"/>
              </a:spcAft>
            </a:pPr>
            <a:r>
              <a:rPr lang="en-US" b="1" dirty="0">
                <a:solidFill>
                  <a:schemeClr val="bg1"/>
                </a:solidFill>
                <a:latin typeface="Garamond" panose="02020404030301010803" pitchFamily="18" charset="0"/>
              </a:rPr>
              <a:t>March 6, 2026</a:t>
            </a:r>
          </a:p>
          <a:p>
            <a:pPr>
              <a:spcBef>
                <a:spcPts val="0"/>
              </a:spcBef>
              <a:spcAft>
                <a:spcPts val="600"/>
              </a:spcAft>
            </a:pPr>
            <a:r>
              <a:rPr lang="en-US" b="1" dirty="0">
                <a:solidFill>
                  <a:schemeClr val="bg1"/>
                </a:solidFill>
                <a:latin typeface="Garamond" panose="02020404030301010803" pitchFamily="18" charset="0"/>
              </a:rPr>
              <a:t>Dr. James Reddan, Music Education</a:t>
            </a:r>
          </a:p>
          <a:p>
            <a:pPr>
              <a:spcBef>
                <a:spcPts val="0"/>
              </a:spcBef>
              <a:spcAft>
                <a:spcPts val="600"/>
              </a:spcAft>
            </a:pPr>
            <a:r>
              <a:rPr lang="en-US" b="1" dirty="0">
                <a:solidFill>
                  <a:schemeClr val="bg1"/>
                </a:solidFill>
                <a:latin typeface="Garamond" panose="02020404030301010803" pitchFamily="18" charset="0"/>
                <a:hlinkClick r:id="rId3"/>
              </a:rPr>
              <a:t>https://cwu.edu/music</a:t>
            </a:r>
            <a:endParaRPr lang="en-US" b="1" dirty="0">
              <a:solidFill>
                <a:schemeClr val="bg1"/>
              </a:solidFill>
              <a:latin typeface="Garamond" panose="02020404030301010803" pitchFamily="18" charset="0"/>
            </a:endParaRPr>
          </a:p>
          <a:p>
            <a:pPr>
              <a:spcBef>
                <a:spcPts val="0"/>
              </a:spcBef>
              <a:spcAft>
                <a:spcPts val="600"/>
              </a:spcAft>
            </a:pPr>
            <a:endParaRPr lang="en-US" b="1" dirty="0">
              <a:solidFill>
                <a:schemeClr val="bg1"/>
              </a:solidFill>
              <a:latin typeface="Garamond" panose="02020404030301010803" pitchFamily="18" charset="0"/>
            </a:endParaRPr>
          </a:p>
          <a:p>
            <a:pPr>
              <a:spcBef>
                <a:spcPts val="0"/>
              </a:spcBef>
              <a:spcAft>
                <a:spcPts val="600"/>
              </a:spcAft>
            </a:pPr>
            <a:endParaRPr 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982481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9C6EA-51C8-078E-A05C-53B6AF952465}"/>
              </a:ext>
            </a:extLst>
          </p:cNvPr>
          <p:cNvSpPr>
            <a:spLocks noGrp="1"/>
          </p:cNvSpPr>
          <p:nvPr>
            <p:ph type="title"/>
          </p:nvPr>
        </p:nvSpPr>
        <p:spPr>
          <a:xfrm>
            <a:off x="808638" y="386930"/>
            <a:ext cx="9236700" cy="1188950"/>
          </a:xfrm>
        </p:spPr>
        <p:txBody>
          <a:bodyPr anchor="b">
            <a:normAutofit/>
          </a:bodyPr>
          <a:lstStyle/>
          <a:p>
            <a:r>
              <a:rPr lang="en-US" sz="5400" b="1">
                <a:latin typeface="Garamond" panose="02020404030301010803" pitchFamily="18" charset="0"/>
              </a:rPr>
              <a:t>Primary Contacts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5AB2F5-C724-EB12-353E-49572B8C8E59}"/>
              </a:ext>
            </a:extLst>
          </p:cNvPr>
          <p:cNvSpPr>
            <a:spLocks noGrp="1"/>
          </p:cNvSpPr>
          <p:nvPr>
            <p:ph idx="1"/>
          </p:nvPr>
        </p:nvSpPr>
        <p:spPr>
          <a:xfrm>
            <a:off x="793660" y="2599509"/>
            <a:ext cx="10143668" cy="3435531"/>
          </a:xfrm>
        </p:spPr>
        <p:txBody>
          <a:bodyPr anchor="ctr">
            <a:normAutofit/>
          </a:bodyPr>
          <a:lstStyle/>
          <a:p>
            <a:r>
              <a:rPr lang="en-US" sz="2200" b="1">
                <a:latin typeface="Garamond" panose="02020404030301010803" pitchFamily="18" charset="0"/>
              </a:rPr>
              <a:t>Music Department Office – General Information/Questions</a:t>
            </a:r>
          </a:p>
          <a:p>
            <a:pPr lvl="1"/>
            <a:r>
              <a:rPr lang="en-US" sz="2200" b="1">
                <a:latin typeface="Garamond" panose="02020404030301010803" pitchFamily="18" charset="0"/>
                <a:hlinkClick r:id="rId2"/>
              </a:rPr>
              <a:t>music@cwu.edu</a:t>
            </a:r>
            <a:r>
              <a:rPr lang="en-US" sz="2200" b="1">
                <a:latin typeface="Garamond" panose="02020404030301010803" pitchFamily="18" charset="0"/>
              </a:rPr>
              <a:t>; 509-963-1216</a:t>
            </a:r>
          </a:p>
          <a:p>
            <a:r>
              <a:rPr lang="en-US" sz="2200" b="1">
                <a:latin typeface="Garamond" panose="02020404030301010803" pitchFamily="18" charset="0"/>
              </a:rPr>
              <a:t>Dr. Kirsten Boldt-Neurohr – Music Academic Advisor</a:t>
            </a:r>
          </a:p>
          <a:p>
            <a:pPr lvl="1"/>
            <a:r>
              <a:rPr lang="en-US" sz="2200" b="1">
                <a:latin typeface="Garamond" panose="02020404030301010803" pitchFamily="18" charset="0"/>
                <a:hlinkClick r:id="rId3"/>
              </a:rPr>
              <a:t>Kirsten.boldt-neurohr@cwu.edu</a:t>
            </a:r>
            <a:r>
              <a:rPr lang="en-US" sz="2200" b="1">
                <a:latin typeface="Garamond" panose="02020404030301010803" pitchFamily="18" charset="0"/>
              </a:rPr>
              <a:t>; 509-963-1265</a:t>
            </a:r>
          </a:p>
          <a:p>
            <a:r>
              <a:rPr lang="en-US" sz="2200" b="1">
                <a:latin typeface="Garamond" panose="02020404030301010803" pitchFamily="18" charset="0"/>
              </a:rPr>
              <a:t>Dr. James Reddan – Music Education</a:t>
            </a:r>
          </a:p>
          <a:p>
            <a:pPr lvl="1"/>
            <a:r>
              <a:rPr lang="en-US" sz="2200" b="1">
                <a:latin typeface="Garamond" panose="02020404030301010803" pitchFamily="18" charset="0"/>
                <a:hlinkClick r:id="rId4"/>
              </a:rPr>
              <a:t>James.Reddan@cwu.edu</a:t>
            </a:r>
            <a:r>
              <a:rPr lang="en-US" sz="2200" b="1">
                <a:latin typeface="Garamond" panose="02020404030301010803" pitchFamily="18" charset="0"/>
              </a:rPr>
              <a:t>; 509-963-1105</a:t>
            </a:r>
          </a:p>
          <a:p>
            <a:r>
              <a:rPr lang="en-US" sz="2200" b="1">
                <a:latin typeface="Garamond" panose="02020404030301010803" pitchFamily="18" charset="0"/>
              </a:rPr>
              <a:t>Music Faculty in Individual Studios</a:t>
            </a:r>
          </a:p>
          <a:p>
            <a:pPr lvl="1"/>
            <a:r>
              <a:rPr lang="en-US" sz="2200" b="1">
                <a:latin typeface="Garamond" panose="02020404030301010803" pitchFamily="18" charset="0"/>
              </a:rPr>
              <a:t>See: </a:t>
            </a:r>
            <a:r>
              <a:rPr lang="en-US" sz="2200" b="1">
                <a:latin typeface="Garamond" panose="02020404030301010803" pitchFamily="18" charset="0"/>
                <a:hlinkClick r:id="rId5"/>
              </a:rPr>
              <a:t>https://www.cwu.edu/academics/music/about-us/faculty-staff.php</a:t>
            </a:r>
            <a:endParaRPr lang="en-US" sz="2200" b="1">
              <a:latin typeface="Garamond" panose="02020404030301010803" pitchFamily="18" charset="0"/>
            </a:endParaRPr>
          </a:p>
          <a:p>
            <a:pPr marL="0" indent="0">
              <a:buNone/>
            </a:pPr>
            <a:endParaRPr lang="en-US" sz="2200"/>
          </a:p>
        </p:txBody>
      </p:sp>
    </p:spTree>
    <p:extLst>
      <p:ext uri="{BB962C8B-B14F-4D97-AF65-F5344CB8AC3E}">
        <p14:creationId xmlns:p14="http://schemas.microsoft.com/office/powerpoint/2010/main" val="41334432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8EF2-C858-6166-3EEB-DB99C01E8B9E}"/>
              </a:ext>
            </a:extLst>
          </p:cNvPr>
          <p:cNvSpPr>
            <a:spLocks noGrp="1"/>
          </p:cNvSpPr>
          <p:nvPr>
            <p:ph type="title"/>
          </p:nvPr>
        </p:nvSpPr>
        <p:spPr/>
        <p:txBody>
          <a:bodyPr/>
          <a:lstStyle/>
          <a:p>
            <a:pPr algn="ctr"/>
            <a:r>
              <a:rPr lang="en-US" b="1" dirty="0">
                <a:latin typeface="Garamond" panose="02020404030301010803" pitchFamily="18" charset="0"/>
              </a:rPr>
              <a:t>Q &amp; A</a:t>
            </a:r>
          </a:p>
        </p:txBody>
      </p:sp>
      <p:sp>
        <p:nvSpPr>
          <p:cNvPr id="4" name="Text Placeholder 3">
            <a:extLst>
              <a:ext uri="{FF2B5EF4-FFF2-40B4-BE49-F238E27FC236}">
                <a16:creationId xmlns:a16="http://schemas.microsoft.com/office/drawing/2014/main" id="{AD2BAFA7-DEF6-C91E-9269-9F4B73407437}"/>
              </a:ext>
            </a:extLst>
          </p:cNvPr>
          <p:cNvSpPr>
            <a:spLocks noGrp="1"/>
          </p:cNvSpPr>
          <p:nvPr>
            <p:ph type="body" idx="1"/>
          </p:nvPr>
        </p:nvSpPr>
        <p:spPr/>
        <p:txBody>
          <a:bodyPr/>
          <a:lstStyle/>
          <a:p>
            <a:pPr algn="ctr"/>
            <a:r>
              <a:rPr lang="en-US" dirty="0">
                <a:latin typeface="Garamond" panose="02020404030301010803" pitchFamily="18" charset="0"/>
              </a:rPr>
              <a:t>????</a:t>
            </a:r>
          </a:p>
        </p:txBody>
      </p:sp>
      <p:sp>
        <p:nvSpPr>
          <p:cNvPr id="5" name="Content Placeholder 4">
            <a:extLst>
              <a:ext uri="{FF2B5EF4-FFF2-40B4-BE49-F238E27FC236}">
                <a16:creationId xmlns:a16="http://schemas.microsoft.com/office/drawing/2014/main" id="{2BD8B00C-614A-B026-1960-846C8AE86E2F}"/>
              </a:ext>
            </a:extLst>
          </p:cNvPr>
          <p:cNvSpPr>
            <a:spLocks noGrp="1"/>
          </p:cNvSpPr>
          <p:nvPr>
            <p:ph sz="half" idx="2"/>
          </p:nvPr>
        </p:nvSpPr>
        <p:spPr/>
        <p:txBody>
          <a:bodyPr/>
          <a:lstStyle/>
          <a:p>
            <a:r>
              <a:rPr lang="en-US" b="1" dirty="0">
                <a:latin typeface="Garamond" panose="02020404030301010803" pitchFamily="18" charset="0"/>
              </a:rPr>
              <a:t>What Questions Do You Have?</a:t>
            </a:r>
            <a:endParaRPr lang="en-US" dirty="0"/>
          </a:p>
        </p:txBody>
      </p:sp>
      <p:sp>
        <p:nvSpPr>
          <p:cNvPr id="6" name="Text Placeholder 5">
            <a:extLst>
              <a:ext uri="{FF2B5EF4-FFF2-40B4-BE49-F238E27FC236}">
                <a16:creationId xmlns:a16="http://schemas.microsoft.com/office/drawing/2014/main" id="{26D68250-6C4C-0DDA-FDCB-587814379242}"/>
              </a:ext>
            </a:extLst>
          </p:cNvPr>
          <p:cNvSpPr>
            <a:spLocks noGrp="1"/>
          </p:cNvSpPr>
          <p:nvPr>
            <p:ph type="body" sz="quarter" idx="3"/>
          </p:nvPr>
        </p:nvSpPr>
        <p:spPr/>
        <p:txBody>
          <a:bodyPr/>
          <a:lstStyle/>
          <a:p>
            <a:pPr algn="ctr"/>
            <a:r>
              <a:rPr lang="en-US" dirty="0">
                <a:latin typeface="Garamond" panose="02020404030301010803" pitchFamily="18" charset="0"/>
              </a:rPr>
              <a:t>My Question for You…</a:t>
            </a:r>
          </a:p>
        </p:txBody>
      </p:sp>
      <p:sp>
        <p:nvSpPr>
          <p:cNvPr id="7" name="Content Placeholder 6">
            <a:extLst>
              <a:ext uri="{FF2B5EF4-FFF2-40B4-BE49-F238E27FC236}">
                <a16:creationId xmlns:a16="http://schemas.microsoft.com/office/drawing/2014/main" id="{B0878A7F-E0F5-90A4-6AC3-17F8B87190DD}"/>
              </a:ext>
            </a:extLst>
          </p:cNvPr>
          <p:cNvSpPr>
            <a:spLocks noGrp="1"/>
          </p:cNvSpPr>
          <p:nvPr>
            <p:ph sz="quarter" idx="4"/>
          </p:nvPr>
        </p:nvSpPr>
        <p:spPr/>
        <p:txBody>
          <a:bodyPr/>
          <a:lstStyle/>
          <a:p>
            <a:r>
              <a:rPr lang="en-US" b="1" dirty="0">
                <a:latin typeface="Garamond" panose="02020404030301010803" pitchFamily="18" charset="0"/>
              </a:rPr>
              <a:t>How can our department, faculty, and programs better serve you, your students, and make the transfer process even better?</a:t>
            </a:r>
          </a:p>
        </p:txBody>
      </p:sp>
      <p:pic>
        <p:nvPicPr>
          <p:cNvPr id="8" name="Picture 7">
            <a:extLst>
              <a:ext uri="{FF2B5EF4-FFF2-40B4-BE49-F238E27FC236}">
                <a16:creationId xmlns:a16="http://schemas.microsoft.com/office/drawing/2014/main" id="{B9695FDF-64CD-A0AB-6984-8D7B0995CAA4}"/>
              </a:ext>
            </a:extLst>
          </p:cNvPr>
          <p:cNvPicPr>
            <a:picLocks noChangeAspect="1"/>
          </p:cNvPicPr>
          <p:nvPr/>
        </p:nvPicPr>
        <p:blipFill>
          <a:blip r:embed="rId2"/>
          <a:stretch>
            <a:fillRect/>
          </a:stretch>
        </p:blipFill>
        <p:spPr>
          <a:xfrm>
            <a:off x="1445256" y="2893494"/>
            <a:ext cx="3946849" cy="3684588"/>
          </a:xfrm>
          <a:prstGeom prst="rect">
            <a:avLst/>
          </a:prstGeom>
        </p:spPr>
      </p:pic>
    </p:spTree>
    <p:extLst>
      <p:ext uri="{BB962C8B-B14F-4D97-AF65-F5344CB8AC3E}">
        <p14:creationId xmlns:p14="http://schemas.microsoft.com/office/powerpoint/2010/main" val="21309232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53D709A-4E27-6346-90D3-207DE724403F}"/>
              </a:ext>
            </a:extLst>
          </p:cNvPr>
          <p:cNvSpPr>
            <a:spLocks noGrp="1"/>
          </p:cNvSpPr>
          <p:nvPr>
            <p:ph type="title"/>
          </p:nvPr>
        </p:nvSpPr>
        <p:spPr>
          <a:xfrm>
            <a:off x="1188069" y="381935"/>
            <a:ext cx="4008583" cy="5974414"/>
          </a:xfrm>
        </p:spPr>
        <p:txBody>
          <a:bodyPr anchor="ctr">
            <a:normAutofit/>
          </a:bodyPr>
          <a:lstStyle/>
          <a:p>
            <a:r>
              <a:rPr lang="en-US" sz="8000" b="1" dirty="0">
                <a:solidFill>
                  <a:srgbClr val="FFFFFF"/>
                </a:solidFill>
                <a:latin typeface="Garamond" panose="02020404030301010803" pitchFamily="18" charset="0"/>
              </a:rPr>
              <a:t>Degrees Offered</a:t>
            </a:r>
          </a:p>
        </p:txBody>
      </p:sp>
      <p:grpSp>
        <p:nvGrpSpPr>
          <p:cNvPr id="21" name="Group 20">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FADC4135-E348-0DB2-F4A6-AB42530DC876}"/>
              </a:ext>
            </a:extLst>
          </p:cNvPr>
          <p:cNvSpPr>
            <a:spLocks noGrp="1"/>
          </p:cNvSpPr>
          <p:nvPr>
            <p:ph idx="1"/>
          </p:nvPr>
        </p:nvSpPr>
        <p:spPr>
          <a:xfrm>
            <a:off x="6297233" y="518400"/>
            <a:ext cx="4771607" cy="5837949"/>
          </a:xfrm>
        </p:spPr>
        <p:txBody>
          <a:bodyPr anchor="ctr">
            <a:normAutofit/>
          </a:bodyPr>
          <a:lstStyle/>
          <a:p>
            <a:r>
              <a:rPr lang="en-US" sz="1700" b="1" dirty="0">
                <a:solidFill>
                  <a:schemeClr val="tx1">
                    <a:alpha val="80000"/>
                  </a:schemeClr>
                </a:solidFill>
                <a:latin typeface="Garamond" panose="02020404030301010803" pitchFamily="18" charset="0"/>
              </a:rPr>
              <a:t>Bachelor of Music (BM) in:</a:t>
            </a:r>
          </a:p>
          <a:p>
            <a:pPr lvl="1"/>
            <a:r>
              <a:rPr lang="en-US" sz="1700" b="1" dirty="0">
                <a:solidFill>
                  <a:schemeClr val="tx1">
                    <a:alpha val="80000"/>
                  </a:schemeClr>
                </a:solidFill>
                <a:latin typeface="Garamond" panose="02020404030301010803" pitchFamily="18" charset="0"/>
              </a:rPr>
              <a:t>Instrumental Music Education (includes certification in General Music)</a:t>
            </a:r>
          </a:p>
          <a:p>
            <a:pPr lvl="1"/>
            <a:r>
              <a:rPr lang="en-US" sz="1700" b="1" dirty="0">
                <a:solidFill>
                  <a:schemeClr val="tx1">
                    <a:alpha val="80000"/>
                  </a:schemeClr>
                </a:solidFill>
                <a:latin typeface="Garamond" panose="02020404030301010803" pitchFamily="18" charset="0"/>
              </a:rPr>
              <a:t>Choral Music Education (includes certification in General Music)</a:t>
            </a:r>
          </a:p>
          <a:p>
            <a:pPr lvl="1"/>
            <a:r>
              <a:rPr lang="en-US" sz="1700" b="1" dirty="0">
                <a:solidFill>
                  <a:schemeClr val="tx1">
                    <a:alpha val="80000"/>
                  </a:schemeClr>
                </a:solidFill>
                <a:latin typeface="Garamond" panose="02020404030301010803" pitchFamily="18" charset="0"/>
              </a:rPr>
              <a:t>Composition</a:t>
            </a:r>
          </a:p>
          <a:p>
            <a:pPr lvl="1"/>
            <a:r>
              <a:rPr lang="en-US" sz="1700" b="1" dirty="0">
                <a:solidFill>
                  <a:schemeClr val="tx1">
                    <a:alpha val="80000"/>
                  </a:schemeClr>
                </a:solidFill>
                <a:latin typeface="Garamond" panose="02020404030301010803" pitchFamily="18" charset="0"/>
              </a:rPr>
              <a:t>Performance</a:t>
            </a:r>
          </a:p>
          <a:p>
            <a:r>
              <a:rPr lang="en-US" sz="1700" b="1" dirty="0">
                <a:solidFill>
                  <a:schemeClr val="tx1">
                    <a:alpha val="80000"/>
                  </a:schemeClr>
                </a:solidFill>
                <a:latin typeface="Garamond" panose="02020404030301010803" pitchFamily="18" charset="0"/>
              </a:rPr>
              <a:t>Bachelor of Arts (BA) in Music</a:t>
            </a:r>
          </a:p>
          <a:p>
            <a:r>
              <a:rPr lang="en-US" sz="1700" b="1" dirty="0">
                <a:solidFill>
                  <a:schemeClr val="tx1">
                    <a:alpha val="80000"/>
                  </a:schemeClr>
                </a:solidFill>
                <a:latin typeface="Garamond" panose="02020404030301010803" pitchFamily="18" charset="0"/>
              </a:rPr>
              <a:t>Minor in Music</a:t>
            </a:r>
          </a:p>
          <a:p>
            <a:pPr lvl="1"/>
            <a:r>
              <a:rPr lang="en-US" sz="1700" b="1" dirty="0">
                <a:solidFill>
                  <a:schemeClr val="tx1">
                    <a:alpha val="80000"/>
                  </a:schemeClr>
                </a:solidFill>
                <a:latin typeface="Garamond" panose="02020404030301010803" pitchFamily="18" charset="0"/>
              </a:rPr>
              <a:t>Note: Minors do not need to audition prior to their arrival at CWU.</a:t>
            </a:r>
          </a:p>
          <a:p>
            <a:r>
              <a:rPr lang="en-US" sz="1700" b="1" dirty="0">
                <a:solidFill>
                  <a:schemeClr val="tx1">
                    <a:alpha val="80000"/>
                  </a:schemeClr>
                </a:solidFill>
                <a:latin typeface="Garamond" panose="02020404030301010803" pitchFamily="18" charset="0"/>
              </a:rPr>
              <a:t>Certificates in:</a:t>
            </a:r>
          </a:p>
          <a:p>
            <a:pPr lvl="1"/>
            <a:r>
              <a:rPr lang="en-US" sz="1700" b="1" dirty="0">
                <a:solidFill>
                  <a:schemeClr val="tx1">
                    <a:alpha val="80000"/>
                  </a:schemeClr>
                </a:solidFill>
                <a:latin typeface="Garamond" panose="02020404030301010803" pitchFamily="18" charset="0"/>
              </a:rPr>
              <a:t>Jazz Studies</a:t>
            </a:r>
          </a:p>
          <a:p>
            <a:pPr lvl="1"/>
            <a:r>
              <a:rPr lang="en-US" sz="1700" b="1" dirty="0">
                <a:solidFill>
                  <a:schemeClr val="tx1">
                    <a:alpha val="80000"/>
                  </a:schemeClr>
                </a:solidFill>
                <a:latin typeface="Garamond" panose="02020404030301010803" pitchFamily="18" charset="0"/>
              </a:rPr>
              <a:t>Instrumental Music Education (requires a Major in Choral Music Education)</a:t>
            </a:r>
          </a:p>
          <a:p>
            <a:pPr lvl="1"/>
            <a:r>
              <a:rPr lang="en-US" sz="1700" b="1" dirty="0">
                <a:solidFill>
                  <a:schemeClr val="tx1">
                    <a:alpha val="80000"/>
                  </a:schemeClr>
                </a:solidFill>
                <a:latin typeface="Garamond" panose="02020404030301010803" pitchFamily="18" charset="0"/>
              </a:rPr>
              <a:t>Choral Music Education (requires a Major in Instrumental Music Education)</a:t>
            </a:r>
          </a:p>
          <a:p>
            <a:pPr lvl="1"/>
            <a:r>
              <a:rPr lang="en-US" sz="1700" b="1" dirty="0">
                <a:solidFill>
                  <a:schemeClr val="tx1">
                    <a:alpha val="80000"/>
                  </a:schemeClr>
                </a:solidFill>
                <a:latin typeface="Garamond" panose="02020404030301010803" pitchFamily="18" charset="0"/>
              </a:rPr>
              <a:t>Mariachi Heritage</a:t>
            </a:r>
          </a:p>
          <a:p>
            <a:r>
              <a:rPr lang="en-US" sz="1700" b="1" dirty="0">
                <a:solidFill>
                  <a:schemeClr val="tx1">
                    <a:alpha val="80000"/>
                  </a:schemeClr>
                </a:solidFill>
                <a:latin typeface="Garamond" panose="02020404030301010803" pitchFamily="18" charset="0"/>
              </a:rPr>
              <a:t>Ensembles and General Education classes open to </a:t>
            </a:r>
            <a:r>
              <a:rPr lang="en-US" sz="1700" b="1" u="sng" dirty="0">
                <a:solidFill>
                  <a:schemeClr val="tx1">
                    <a:alpha val="80000"/>
                  </a:schemeClr>
                </a:solidFill>
                <a:latin typeface="Garamond" panose="02020404030301010803" pitchFamily="18" charset="0"/>
              </a:rPr>
              <a:t>all</a:t>
            </a:r>
            <a:r>
              <a:rPr lang="en-US" sz="1700" b="1" dirty="0">
                <a:solidFill>
                  <a:schemeClr val="tx1">
                    <a:alpha val="80000"/>
                  </a:schemeClr>
                </a:solidFill>
                <a:latin typeface="Garamond" panose="02020404030301010803" pitchFamily="18" charset="0"/>
              </a:rPr>
              <a:t> students</a:t>
            </a: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421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AA6ACD-684E-97C6-9090-0339EDF88011}"/>
              </a:ext>
            </a:extLst>
          </p:cNvPr>
          <p:cNvSpPr>
            <a:spLocks noGrp="1"/>
          </p:cNvSpPr>
          <p:nvPr>
            <p:ph type="title"/>
          </p:nvPr>
        </p:nvSpPr>
        <p:spPr>
          <a:xfrm>
            <a:off x="761800" y="426721"/>
            <a:ext cx="5334197" cy="995680"/>
          </a:xfrm>
        </p:spPr>
        <p:txBody>
          <a:bodyPr anchor="ctr">
            <a:normAutofit fontScale="90000"/>
          </a:bodyPr>
          <a:lstStyle/>
          <a:p>
            <a:r>
              <a:rPr lang="en-US" sz="4000" b="1" dirty="0">
                <a:latin typeface="Garamond" panose="02020404030301010803" pitchFamily="18" charset="0"/>
              </a:rPr>
              <a:t>Transfer Entrance Requirements</a:t>
            </a:r>
          </a:p>
        </p:txBody>
      </p:sp>
      <p:sp>
        <p:nvSpPr>
          <p:cNvPr id="3" name="Content Placeholder 2">
            <a:extLst>
              <a:ext uri="{FF2B5EF4-FFF2-40B4-BE49-F238E27FC236}">
                <a16:creationId xmlns:a16="http://schemas.microsoft.com/office/drawing/2014/main" id="{AF7E0831-9ED9-C056-3B11-D1CBE52B0A71}"/>
              </a:ext>
            </a:extLst>
          </p:cNvPr>
          <p:cNvSpPr>
            <a:spLocks noGrp="1"/>
          </p:cNvSpPr>
          <p:nvPr>
            <p:ph idx="1"/>
          </p:nvPr>
        </p:nvSpPr>
        <p:spPr>
          <a:xfrm>
            <a:off x="761800" y="1863210"/>
            <a:ext cx="5334197" cy="4376870"/>
          </a:xfrm>
        </p:spPr>
        <p:txBody>
          <a:bodyPr anchor="ctr">
            <a:noAutofit/>
          </a:bodyPr>
          <a:lstStyle/>
          <a:p>
            <a:r>
              <a:rPr lang="en-US" sz="1800" b="1" dirty="0">
                <a:latin typeface="Garamond" panose="02020404030301010803" pitchFamily="18" charset="0"/>
              </a:rPr>
              <a:t>Completed Application (recommended by December)</a:t>
            </a:r>
          </a:p>
          <a:p>
            <a:r>
              <a:rPr lang="en-US" sz="1800" b="1" dirty="0">
                <a:latin typeface="Garamond" panose="02020404030301010803" pitchFamily="18" charset="0"/>
              </a:rPr>
              <a:t>Complete an Audition on the Primary Instrument or Voice (may audition on multiple instruments or voice)</a:t>
            </a:r>
          </a:p>
          <a:p>
            <a:pPr lvl="1"/>
            <a:r>
              <a:rPr lang="en-US" sz="1800" b="1" dirty="0">
                <a:latin typeface="Garamond" panose="02020404030301010803" pitchFamily="18" charset="0"/>
              </a:rPr>
              <a:t>Whichever instrument/voice they are accepted on will be the primary instrument of study</a:t>
            </a:r>
          </a:p>
          <a:p>
            <a:r>
              <a:rPr lang="en-US" sz="1800" b="1" dirty="0">
                <a:latin typeface="Garamond" panose="02020404030301010803" pitchFamily="18" charset="0"/>
              </a:rPr>
              <a:t>Complete a Theory and Aural Skills Placement Exam</a:t>
            </a:r>
          </a:p>
          <a:p>
            <a:r>
              <a:rPr lang="en-US" sz="1800" b="1" dirty="0">
                <a:latin typeface="Garamond" panose="02020404030301010803" pitchFamily="18" charset="0"/>
              </a:rPr>
              <a:t>Complete a Piano Placement Exam</a:t>
            </a:r>
          </a:p>
          <a:p>
            <a:endParaRPr lang="en-US" sz="1800" b="1" dirty="0">
              <a:latin typeface="Garamond" panose="02020404030301010803" pitchFamily="18" charset="0"/>
            </a:endParaRPr>
          </a:p>
          <a:p>
            <a:r>
              <a:rPr lang="en-US" sz="1800" b="1" dirty="0">
                <a:latin typeface="Garamond" panose="02020404030301010803" pitchFamily="18" charset="0"/>
              </a:rPr>
              <a:t>Please note: Students can transfer into the program during </a:t>
            </a:r>
            <a:r>
              <a:rPr lang="en-US" sz="1800" b="1" u="sng" dirty="0">
                <a:latin typeface="Garamond" panose="02020404030301010803" pitchFamily="18" charset="0"/>
              </a:rPr>
              <a:t>any</a:t>
            </a:r>
            <a:r>
              <a:rPr lang="en-US" sz="1800" b="1" dirty="0">
                <a:latin typeface="Garamond" panose="02020404030301010803" pitchFamily="18" charset="0"/>
              </a:rPr>
              <a:t> quarter. The information presented throughout is based on a transfer student beginning in the fall term.</a:t>
            </a:r>
          </a:p>
        </p:txBody>
      </p:sp>
      <p:pic>
        <p:nvPicPr>
          <p:cNvPr id="15" name="Picture 14" descr="Piano">
            <a:extLst>
              <a:ext uri="{FF2B5EF4-FFF2-40B4-BE49-F238E27FC236}">
                <a16:creationId xmlns:a16="http://schemas.microsoft.com/office/drawing/2014/main" id="{B0B494DE-2DB0-5359-685E-73902EF6250C}"/>
              </a:ext>
            </a:extLst>
          </p:cNvPr>
          <p:cNvPicPr>
            <a:picLocks noChangeAspect="1"/>
          </p:cNvPicPr>
          <p:nvPr/>
        </p:nvPicPr>
        <p:blipFill>
          <a:blip r:embed="rId2"/>
          <a:srcRect l="14924" r="33240"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9607473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B01092-364E-FD8A-631C-67B4CE58998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latin typeface="Garamond" panose="02020404030301010803" pitchFamily="18" charset="0"/>
              </a:rPr>
              <a:t>Auditions</a:t>
            </a:r>
            <a:r>
              <a:rPr lang="en-US"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B5BB6F-13FC-C40D-9F58-93AB0BF068AF}"/>
              </a:ext>
            </a:extLst>
          </p:cNvPr>
          <p:cNvSpPr>
            <a:spLocks noGrp="1"/>
          </p:cNvSpPr>
          <p:nvPr>
            <p:ph idx="1"/>
          </p:nvPr>
        </p:nvSpPr>
        <p:spPr>
          <a:xfrm>
            <a:off x="4447308" y="591344"/>
            <a:ext cx="6906491" cy="5585619"/>
          </a:xfrm>
        </p:spPr>
        <p:txBody>
          <a:bodyPr anchor="ctr">
            <a:normAutofit/>
          </a:bodyPr>
          <a:lstStyle/>
          <a:p>
            <a:r>
              <a:rPr lang="en-US" sz="2000" b="1" dirty="0">
                <a:latin typeface="Garamond" panose="02020404030301010803" pitchFamily="18" charset="0"/>
              </a:rPr>
              <a:t>Audition information is posted on the Music Department Website: </a:t>
            </a:r>
            <a:r>
              <a:rPr lang="en-US" sz="2000" b="1" dirty="0">
                <a:latin typeface="Garamond" panose="02020404030301010803" pitchFamily="18" charset="0"/>
                <a:hlinkClick r:id="rId2"/>
              </a:rPr>
              <a:t>https://www.cwu.edu/academics/music/audition-information/index.php</a:t>
            </a:r>
            <a:endParaRPr lang="en-US" sz="2000" b="1" dirty="0">
              <a:latin typeface="Garamond" panose="02020404030301010803" pitchFamily="18" charset="0"/>
            </a:endParaRPr>
          </a:p>
          <a:p>
            <a:r>
              <a:rPr lang="en-US" sz="2000" b="1" dirty="0">
                <a:latin typeface="Garamond" panose="02020404030301010803" pitchFamily="18" charset="0"/>
              </a:rPr>
              <a:t>Each instrument/voice area has their own audition requirements. Students are strongly encouraged to look at the audition requirements early to work with their applied lessons teachers to prepare for the auditions.</a:t>
            </a:r>
          </a:p>
          <a:p>
            <a:r>
              <a:rPr lang="en-US" sz="2000" b="1" dirty="0">
                <a:latin typeface="Garamond" panose="02020404030301010803" pitchFamily="18" charset="0"/>
              </a:rPr>
              <a:t>Auditions can be completed in person (February) by registering online via the link above. Auditions are also accepted online if traveling to campus is not possible on the in-person audition dates.</a:t>
            </a:r>
          </a:p>
          <a:p>
            <a:r>
              <a:rPr lang="en-US" sz="2000" b="1" dirty="0">
                <a:latin typeface="Garamond" panose="02020404030301010803" pitchFamily="18" charset="0"/>
              </a:rPr>
              <a:t>While auditions are accepted year-round, they must be completed by March 1</a:t>
            </a:r>
            <a:r>
              <a:rPr lang="en-US" sz="2000" b="1" baseline="30000" dirty="0">
                <a:latin typeface="Garamond" panose="02020404030301010803" pitchFamily="18" charset="0"/>
              </a:rPr>
              <a:t>st</a:t>
            </a:r>
            <a:r>
              <a:rPr lang="en-US" sz="2000" b="1" dirty="0">
                <a:latin typeface="Garamond" panose="02020404030301010803" pitchFamily="18" charset="0"/>
              </a:rPr>
              <a:t> to be considered for scholarship awards. </a:t>
            </a:r>
          </a:p>
          <a:p>
            <a:pPr marL="0" indent="0">
              <a:buNone/>
            </a:pPr>
            <a:r>
              <a:rPr lang="en-US" sz="2000" b="1" u="sng" dirty="0">
                <a:latin typeface="Garamond" panose="02020404030301010803" pitchFamily="18" charset="0"/>
              </a:rPr>
              <a:t>Audition Dates for 2027-2028 are February 19th and 20th.</a:t>
            </a:r>
          </a:p>
        </p:txBody>
      </p:sp>
    </p:spTree>
    <p:extLst>
      <p:ext uri="{BB962C8B-B14F-4D97-AF65-F5344CB8AC3E}">
        <p14:creationId xmlns:p14="http://schemas.microsoft.com/office/powerpoint/2010/main" val="31072254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4A3734-4447-4B3B-F6A0-469616B95803}"/>
              </a:ext>
            </a:extLst>
          </p:cNvPr>
          <p:cNvSpPr>
            <a:spLocks noGrp="1"/>
          </p:cNvSpPr>
          <p:nvPr>
            <p:ph type="title"/>
          </p:nvPr>
        </p:nvSpPr>
        <p:spPr>
          <a:xfrm>
            <a:off x="761800" y="762001"/>
            <a:ext cx="5334197" cy="1708242"/>
          </a:xfrm>
        </p:spPr>
        <p:txBody>
          <a:bodyPr anchor="ctr">
            <a:normAutofit/>
          </a:bodyPr>
          <a:lstStyle/>
          <a:p>
            <a:r>
              <a:rPr lang="en-US" sz="4000" b="1" dirty="0">
                <a:latin typeface="Garamond" panose="02020404030301010803" pitchFamily="18" charset="0"/>
              </a:rPr>
              <a:t>Scholarships</a:t>
            </a:r>
          </a:p>
        </p:txBody>
      </p:sp>
      <p:sp>
        <p:nvSpPr>
          <p:cNvPr id="3" name="Content Placeholder 2">
            <a:extLst>
              <a:ext uri="{FF2B5EF4-FFF2-40B4-BE49-F238E27FC236}">
                <a16:creationId xmlns:a16="http://schemas.microsoft.com/office/drawing/2014/main" id="{027E6DC6-942C-358A-7B14-8D51E61686A8}"/>
              </a:ext>
            </a:extLst>
          </p:cNvPr>
          <p:cNvSpPr>
            <a:spLocks noGrp="1"/>
          </p:cNvSpPr>
          <p:nvPr>
            <p:ph idx="1"/>
          </p:nvPr>
        </p:nvSpPr>
        <p:spPr>
          <a:xfrm>
            <a:off x="761800" y="2470244"/>
            <a:ext cx="5334197" cy="3769835"/>
          </a:xfrm>
        </p:spPr>
        <p:txBody>
          <a:bodyPr anchor="ctr">
            <a:normAutofit/>
          </a:bodyPr>
          <a:lstStyle/>
          <a:p>
            <a:r>
              <a:rPr lang="en-US" sz="2000" b="1" dirty="0">
                <a:latin typeface="Garamond" panose="02020404030301010803" pitchFamily="18" charset="0"/>
              </a:rPr>
              <a:t>The Department of Music awards approximately $75,000 in scholarships each year. This includes Music Education and Performance.</a:t>
            </a:r>
          </a:p>
          <a:p>
            <a:r>
              <a:rPr lang="en-US" sz="2000" b="1" dirty="0">
                <a:latin typeface="Garamond" panose="02020404030301010803" pitchFamily="18" charset="0"/>
              </a:rPr>
              <a:t>The Audition is the primary assessment for scholarship awards in the department. </a:t>
            </a:r>
          </a:p>
          <a:p>
            <a:r>
              <a:rPr lang="en-US" sz="2000" b="1" dirty="0">
                <a:latin typeface="Garamond" panose="02020404030301010803" pitchFamily="18" charset="0"/>
              </a:rPr>
              <a:t>Music scholarships are on top of any scholarships and financial awards made by the University. Students should consult with the Financial Aid Office for further advice on how scholarship funds are applied. </a:t>
            </a:r>
          </a:p>
        </p:txBody>
      </p:sp>
      <p:pic>
        <p:nvPicPr>
          <p:cNvPr id="5" name="Picture 4" descr="Saxaphone">
            <a:extLst>
              <a:ext uri="{FF2B5EF4-FFF2-40B4-BE49-F238E27FC236}">
                <a16:creationId xmlns:a16="http://schemas.microsoft.com/office/drawing/2014/main" id="{02795C68-7BFB-F1AD-381F-9D697E04689C}"/>
              </a:ext>
            </a:extLst>
          </p:cNvPr>
          <p:cNvPicPr>
            <a:picLocks noChangeAspect="1"/>
          </p:cNvPicPr>
          <p:nvPr/>
        </p:nvPicPr>
        <p:blipFill>
          <a:blip r:embed="rId2"/>
          <a:srcRect r="48163"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137517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AD0538-048B-CB46-789F-59891D20E224}"/>
              </a:ext>
            </a:extLst>
          </p:cNvPr>
          <p:cNvSpPr>
            <a:spLocks noGrp="1"/>
          </p:cNvSpPr>
          <p:nvPr>
            <p:ph type="title"/>
          </p:nvPr>
        </p:nvSpPr>
        <p:spPr>
          <a:xfrm>
            <a:off x="635000" y="640823"/>
            <a:ext cx="3418659" cy="5583148"/>
          </a:xfrm>
        </p:spPr>
        <p:txBody>
          <a:bodyPr anchor="ctr">
            <a:normAutofit/>
          </a:bodyPr>
          <a:lstStyle/>
          <a:p>
            <a:r>
              <a:rPr lang="en-US" sz="3800" b="1" dirty="0">
                <a:latin typeface="Garamond" panose="02020404030301010803" pitchFamily="18" charset="0"/>
              </a:rPr>
              <a:t>Important Considerations</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ontent Placeholder 2">
            <a:extLst>
              <a:ext uri="{FF2B5EF4-FFF2-40B4-BE49-F238E27FC236}">
                <a16:creationId xmlns:a16="http://schemas.microsoft.com/office/drawing/2014/main" id="{0C977385-1DCC-8FDE-EC28-AB6D1E4D5B66}"/>
              </a:ext>
            </a:extLst>
          </p:cNvPr>
          <p:cNvGraphicFramePr>
            <a:graphicFrameLocks noGrp="1"/>
          </p:cNvGraphicFramePr>
          <p:nvPr>
            <p:ph idx="1"/>
            <p:extLst>
              <p:ext uri="{D42A27DB-BD31-4B8C-83A1-F6EECF244321}">
                <p14:modId xmlns:p14="http://schemas.microsoft.com/office/powerpoint/2010/main" val="5495158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70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5D99D6-0322-CAB1-A514-ED5B7BF5485A}"/>
              </a:ext>
            </a:extLst>
          </p:cNvPr>
          <p:cNvSpPr>
            <a:spLocks noGrp="1"/>
          </p:cNvSpPr>
          <p:nvPr>
            <p:ph type="title"/>
          </p:nvPr>
        </p:nvSpPr>
        <p:spPr>
          <a:xfrm>
            <a:off x="572493" y="238539"/>
            <a:ext cx="11018520" cy="1434415"/>
          </a:xfrm>
        </p:spPr>
        <p:txBody>
          <a:bodyPr anchor="b">
            <a:normAutofit/>
          </a:bodyPr>
          <a:lstStyle/>
          <a:p>
            <a:r>
              <a:rPr lang="en-US" sz="5400" b="1" dirty="0">
                <a:latin typeface="Garamond" panose="02020404030301010803" pitchFamily="18" charset="0"/>
              </a:rPr>
              <a:t>Placement Exams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41F73D-E199-F800-F320-B7A2E0411EA3}"/>
              </a:ext>
            </a:extLst>
          </p:cNvPr>
          <p:cNvSpPr>
            <a:spLocks noGrp="1"/>
          </p:cNvSpPr>
          <p:nvPr>
            <p:ph idx="1"/>
          </p:nvPr>
        </p:nvSpPr>
        <p:spPr>
          <a:xfrm>
            <a:off x="572493" y="2071316"/>
            <a:ext cx="6713552" cy="4119172"/>
          </a:xfrm>
        </p:spPr>
        <p:txBody>
          <a:bodyPr anchor="t">
            <a:normAutofit/>
          </a:bodyPr>
          <a:lstStyle/>
          <a:p>
            <a:r>
              <a:rPr lang="en-US" sz="1700" b="1" dirty="0">
                <a:latin typeface="Garamond" panose="02020404030301010803" pitchFamily="18" charset="0"/>
              </a:rPr>
              <a:t>Upon acceptance, students will receive information regarding placement exams in Piano, and Music Theory (which includes Aural Skills).</a:t>
            </a:r>
          </a:p>
          <a:p>
            <a:r>
              <a:rPr lang="en-US" sz="1700" b="1" dirty="0">
                <a:latin typeface="Garamond" panose="02020404030301010803" pitchFamily="18" charset="0"/>
              </a:rPr>
              <a:t>The Piano Placement Exam takes place online over the summer. Students that do not take the exam will automatically take the 1-year piano proficiency sequence. Students who do take the exam can test out of one, two, or completely out of the piano sequence. Testing out meets the piano proficiency requirement of all of the degrees in Music.</a:t>
            </a:r>
          </a:p>
          <a:p>
            <a:r>
              <a:rPr lang="en-US" sz="1700" b="1" dirty="0">
                <a:latin typeface="Garamond" panose="02020404030301010803" pitchFamily="18" charset="0"/>
              </a:rPr>
              <a:t>Theory &amp; Aural Skills Placement exam takes place on the Monday before classes begin each fall. </a:t>
            </a:r>
          </a:p>
          <a:p>
            <a:pPr lvl="1"/>
            <a:r>
              <a:rPr lang="en-US" sz="1700" b="1" dirty="0">
                <a:latin typeface="Garamond" panose="02020404030301010803" pitchFamily="18" charset="0"/>
              </a:rPr>
              <a:t>Students can test out of multiple terms of theory and aural skills up to the full 2-year sequence.</a:t>
            </a:r>
          </a:p>
          <a:p>
            <a:pPr lvl="1"/>
            <a:r>
              <a:rPr lang="en-US" sz="1700" b="1" dirty="0">
                <a:latin typeface="Garamond" panose="02020404030301010803" pitchFamily="18" charset="0"/>
              </a:rPr>
              <a:t>Students are strongly encouraged to review for the exam and work on their aural skills. </a:t>
            </a:r>
          </a:p>
        </p:txBody>
      </p:sp>
      <p:pic>
        <p:nvPicPr>
          <p:cNvPr id="5" name="Picture 4" descr="Person in fireman suit">
            <a:extLst>
              <a:ext uri="{FF2B5EF4-FFF2-40B4-BE49-F238E27FC236}">
                <a16:creationId xmlns:a16="http://schemas.microsoft.com/office/drawing/2014/main" id="{95874C4E-4CFB-462B-10EE-708C94F5AA0A}"/>
              </a:ext>
            </a:extLst>
          </p:cNvPr>
          <p:cNvPicPr>
            <a:picLocks noChangeAspect="1"/>
          </p:cNvPicPr>
          <p:nvPr/>
        </p:nvPicPr>
        <p:blipFill>
          <a:blip r:embed="rId2"/>
          <a:srcRect l="961" r="31937"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0423577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2AEDD2-CD53-BC66-82D3-E4A99D657170}"/>
              </a:ext>
            </a:extLst>
          </p:cNvPr>
          <p:cNvSpPr>
            <a:spLocks noGrp="1"/>
          </p:cNvSpPr>
          <p:nvPr>
            <p:ph type="title"/>
          </p:nvPr>
        </p:nvSpPr>
        <p:spPr>
          <a:xfrm>
            <a:off x="5297762" y="329184"/>
            <a:ext cx="6251110" cy="1783080"/>
          </a:xfrm>
        </p:spPr>
        <p:txBody>
          <a:bodyPr anchor="b">
            <a:normAutofit/>
          </a:bodyPr>
          <a:lstStyle/>
          <a:p>
            <a:r>
              <a:rPr lang="en-US" sz="5400" b="1" dirty="0">
                <a:latin typeface="Garamond" panose="02020404030301010803" pitchFamily="18" charset="0"/>
              </a:rPr>
              <a:t>Transfer Credit Acceptance</a:t>
            </a:r>
          </a:p>
        </p:txBody>
      </p:sp>
      <p:pic>
        <p:nvPicPr>
          <p:cNvPr id="5" name="Picture 4" descr="Image with a composition on a music sheet">
            <a:extLst>
              <a:ext uri="{FF2B5EF4-FFF2-40B4-BE49-F238E27FC236}">
                <a16:creationId xmlns:a16="http://schemas.microsoft.com/office/drawing/2014/main" id="{B2D5DC16-1DD7-0D37-7739-7793319EE52F}"/>
              </a:ext>
            </a:extLst>
          </p:cNvPr>
          <p:cNvPicPr>
            <a:picLocks noChangeAspect="1"/>
          </p:cNvPicPr>
          <p:nvPr/>
        </p:nvPicPr>
        <p:blipFill>
          <a:blip r:embed="rId2"/>
          <a:srcRect l="12216" r="42453"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5A2C82-BD7B-6E86-256F-020B0AA6D362}"/>
              </a:ext>
            </a:extLst>
          </p:cNvPr>
          <p:cNvSpPr>
            <a:spLocks noGrp="1"/>
          </p:cNvSpPr>
          <p:nvPr>
            <p:ph idx="1"/>
          </p:nvPr>
        </p:nvSpPr>
        <p:spPr>
          <a:xfrm>
            <a:off x="5297762" y="2706624"/>
            <a:ext cx="6251110" cy="3483864"/>
          </a:xfrm>
        </p:spPr>
        <p:txBody>
          <a:bodyPr>
            <a:normAutofit/>
          </a:bodyPr>
          <a:lstStyle/>
          <a:p>
            <a:r>
              <a:rPr lang="en-US" sz="1700" b="1" dirty="0">
                <a:latin typeface="Garamond" panose="02020404030301010803" pitchFamily="18" charset="0"/>
              </a:rPr>
              <a:t>The Department of Music accepts transfer credits in Music based on the following:</a:t>
            </a:r>
          </a:p>
          <a:p>
            <a:r>
              <a:rPr lang="en-US" sz="1700" b="1" dirty="0">
                <a:latin typeface="Garamond" panose="02020404030301010803" pitchFamily="18" charset="0"/>
              </a:rPr>
              <a:t>Theory and Aural Skills: Based on student performance on the placement exam.</a:t>
            </a:r>
          </a:p>
          <a:p>
            <a:r>
              <a:rPr lang="en-US" sz="1700" b="1" dirty="0">
                <a:latin typeface="Garamond" panose="02020404030301010803" pitchFamily="18" charset="0"/>
              </a:rPr>
              <a:t>Piano: Based on student performance on the placement exam.</a:t>
            </a:r>
          </a:p>
          <a:p>
            <a:r>
              <a:rPr lang="en-US" sz="1700" b="1" dirty="0">
                <a:latin typeface="Garamond" panose="02020404030301010803" pitchFamily="18" charset="0"/>
              </a:rPr>
              <a:t>Applied Lessons: Based on assessment at the audition. Transfer students can audition directly into lessons at the 100, 200, or 300 level.</a:t>
            </a:r>
          </a:p>
          <a:p>
            <a:r>
              <a:rPr lang="en-US" sz="1700" b="1" dirty="0">
                <a:latin typeface="Garamond" panose="02020404030301010803" pitchFamily="18" charset="0"/>
              </a:rPr>
              <a:t>Ensembles: We will automatically accept up to 2 years/12 credits of ensemble credits upon transfer.</a:t>
            </a:r>
          </a:p>
          <a:p>
            <a:r>
              <a:rPr lang="en-US" sz="1700" b="1" dirty="0">
                <a:latin typeface="Garamond" panose="02020404030301010803" pitchFamily="18" charset="0"/>
              </a:rPr>
              <a:t>Other music courses: Evaluated on an individual basis. </a:t>
            </a:r>
          </a:p>
        </p:txBody>
      </p:sp>
    </p:spTree>
    <p:extLst>
      <p:ext uri="{BB962C8B-B14F-4D97-AF65-F5344CB8AC3E}">
        <p14:creationId xmlns:p14="http://schemas.microsoft.com/office/powerpoint/2010/main" val="3782961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0E5E2-56E4-0A08-B737-1A9F01E0DB20}"/>
              </a:ext>
            </a:extLst>
          </p:cNvPr>
          <p:cNvSpPr>
            <a:spLocks noGrp="1"/>
          </p:cNvSpPr>
          <p:nvPr>
            <p:ph type="title"/>
          </p:nvPr>
        </p:nvSpPr>
        <p:spPr>
          <a:xfrm>
            <a:off x="838200" y="365125"/>
            <a:ext cx="10515600" cy="1325563"/>
          </a:xfrm>
        </p:spPr>
        <p:txBody>
          <a:bodyPr>
            <a:normAutofit/>
          </a:bodyPr>
          <a:lstStyle/>
          <a:p>
            <a:r>
              <a:rPr lang="en-US" sz="4600" b="1" dirty="0">
                <a:latin typeface="Garamond" panose="02020404030301010803" pitchFamily="18" charset="0"/>
              </a:rPr>
              <a:t>Benefits of Transferring to CWU Music</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EA7F92-D6C6-CDCD-2BF2-73D6E8F9D568}"/>
              </a:ext>
            </a:extLst>
          </p:cNvPr>
          <p:cNvSpPr>
            <a:spLocks noGrp="1"/>
          </p:cNvSpPr>
          <p:nvPr>
            <p:ph idx="1"/>
          </p:nvPr>
        </p:nvSpPr>
        <p:spPr>
          <a:xfrm>
            <a:off x="838200" y="1929384"/>
            <a:ext cx="10515600" cy="4251960"/>
          </a:xfrm>
        </p:spPr>
        <p:txBody>
          <a:bodyPr>
            <a:normAutofit/>
          </a:bodyPr>
          <a:lstStyle/>
          <a:p>
            <a:r>
              <a:rPr lang="en-US" sz="1700" b="1" dirty="0">
                <a:latin typeface="Garamond" panose="02020404030301010803" pitchFamily="18" charset="0"/>
              </a:rPr>
              <a:t>Highly dedicated faculty and staff, many who have experience teaching and working at Community Colleges in their careers.</a:t>
            </a:r>
          </a:p>
          <a:p>
            <a:r>
              <a:rPr lang="en-US" sz="1700" b="1" dirty="0">
                <a:latin typeface="Garamond" panose="02020404030301010803" pitchFamily="18" charset="0"/>
              </a:rPr>
              <a:t>Primarily First-Time, First-Generation Students. </a:t>
            </a:r>
          </a:p>
          <a:p>
            <a:r>
              <a:rPr lang="en-US" sz="1700" b="1" dirty="0">
                <a:latin typeface="Garamond" panose="02020404030301010803" pitchFamily="18" charset="0"/>
              </a:rPr>
              <a:t>Living &amp; Learning Community available via CWU Housing </a:t>
            </a:r>
          </a:p>
          <a:p>
            <a:r>
              <a:rPr lang="en-US" sz="1700" b="1" dirty="0">
                <a:latin typeface="Garamond" panose="02020404030301010803" pitchFamily="18" charset="0"/>
              </a:rPr>
              <a:t>Music Education: 99-100% Job Placement Year over Year</a:t>
            </a:r>
          </a:p>
          <a:p>
            <a:r>
              <a:rPr lang="en-US" sz="1700" b="1" dirty="0">
                <a:latin typeface="Garamond" panose="02020404030301010803" pitchFamily="18" charset="0"/>
              </a:rPr>
              <a:t>Performance and Composition: International reputation for Excellence and acceptances into top Graduate Program across the US and abroad.</a:t>
            </a:r>
          </a:p>
          <a:p>
            <a:r>
              <a:rPr lang="en-US" sz="1700" b="1" dirty="0">
                <a:latin typeface="Garamond" panose="02020404030301010803" pitchFamily="18" charset="0"/>
              </a:rPr>
              <a:t>Plethora of opportunities to attend clinics with nationally and internationally known professionals, engage in hands-on learning, learn in a supportive and welcoming environment, travel domestically and internationally to learn and perform. </a:t>
            </a:r>
          </a:p>
          <a:p>
            <a:r>
              <a:rPr lang="en-US" sz="1700" b="1" dirty="0">
                <a:latin typeface="Garamond" panose="02020404030301010803" pitchFamily="18" charset="0"/>
              </a:rPr>
              <a:t>Many opportunities to be involved in many clubs and chapters of professional music organizations (NAfME, JEN, NATS, MTNA, ACDA, Horn Club, Composition Club, Piano Club, and much more!)</a:t>
            </a:r>
          </a:p>
          <a:p>
            <a:r>
              <a:rPr lang="en-US" sz="1700" b="1" dirty="0">
                <a:latin typeface="Garamond" panose="02020404030301010803" pitchFamily="18" charset="0"/>
              </a:rPr>
              <a:t>Focus on undergraduate education. Students, teaching, and learning are our </a:t>
            </a:r>
            <a:r>
              <a:rPr lang="en-US" sz="1700" b="1" u="sng" dirty="0">
                <a:latin typeface="Garamond" panose="02020404030301010803" pitchFamily="18" charset="0"/>
              </a:rPr>
              <a:t>FIRST</a:t>
            </a:r>
            <a:r>
              <a:rPr lang="en-US" sz="1700" b="1" dirty="0">
                <a:latin typeface="Garamond" panose="02020404030301010803" pitchFamily="18" charset="0"/>
              </a:rPr>
              <a:t> priority.</a:t>
            </a:r>
          </a:p>
        </p:txBody>
      </p:sp>
    </p:spTree>
    <p:extLst>
      <p:ext uri="{BB962C8B-B14F-4D97-AF65-F5344CB8AC3E}">
        <p14:creationId xmlns:p14="http://schemas.microsoft.com/office/powerpoint/2010/main" val="9368178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9BDC201D6F446B92C3D5D4F5EBD64" ma:contentTypeVersion="16" ma:contentTypeDescription="Create a new document." ma:contentTypeScope="" ma:versionID="474fc781642982c21cd23b40de66ef22">
  <xsd:schema xmlns:xsd="http://www.w3.org/2001/XMLSchema" xmlns:xs="http://www.w3.org/2001/XMLSchema" xmlns:p="http://schemas.microsoft.com/office/2006/metadata/properties" xmlns:ns2="6eb42274-b546-49e3-870e-7b3231d23b0f" xmlns:ns3="ffe7401e-694f-4878-9356-e50d8862b80e" targetNamespace="http://schemas.microsoft.com/office/2006/metadata/properties" ma:root="true" ma:fieldsID="46842e9455ec185f7d44e56af6eeafba" ns2:_="" ns3:_="">
    <xsd:import namespace="6eb42274-b546-49e3-870e-7b3231d23b0f"/>
    <xsd:import namespace="ffe7401e-694f-4878-9356-e50d8862b8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42274-b546-49e3-870e-7b3231d23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fd73a3d-4756-4a3f-aa93-4c7d32cd11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e7401e-694f-4878-9356-e50d8862b80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5da16c9-f75b-4bee-a80d-c295a9d75197}" ma:internalName="TaxCatchAll" ma:showField="CatchAllData" ma:web="ffe7401e-694f-4878-9356-e50d8862b80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e7401e-694f-4878-9356-e50d8862b80e" xsi:nil="true"/>
    <lcf76f155ced4ddcb4097134ff3c332f xmlns="6eb42274-b546-49e3-870e-7b3231d23b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A542B0-010F-4983-AC01-2BF5500322DD}"/>
</file>

<file path=customXml/itemProps2.xml><?xml version="1.0" encoding="utf-8"?>
<ds:datastoreItem xmlns:ds="http://schemas.openxmlformats.org/officeDocument/2006/customXml" ds:itemID="{F593CCC1-3DDB-4829-A90D-BCABC5309192}"/>
</file>

<file path=customXml/itemProps3.xml><?xml version="1.0" encoding="utf-8"?>
<ds:datastoreItem xmlns:ds="http://schemas.openxmlformats.org/officeDocument/2006/customXml" ds:itemID="{10561089-C7F0-47F3-A9DE-2C212A10A2A0}"/>
</file>

<file path=docProps/app.xml><?xml version="1.0" encoding="utf-8"?>
<Properties xmlns="http://schemas.openxmlformats.org/officeDocument/2006/extended-properties" xmlns:vt="http://schemas.openxmlformats.org/officeDocument/2006/docPropsVTypes">
  <TotalTime>71</TotalTime>
  <Words>978</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Garamond</vt:lpstr>
      <vt:lpstr>Office Theme</vt:lpstr>
      <vt:lpstr>    CWU Department of Music Transfer Student Requirements</vt:lpstr>
      <vt:lpstr>Degrees Offered</vt:lpstr>
      <vt:lpstr>Transfer Entrance Requirements</vt:lpstr>
      <vt:lpstr>Auditions </vt:lpstr>
      <vt:lpstr>Scholarships</vt:lpstr>
      <vt:lpstr>Important Considerations</vt:lpstr>
      <vt:lpstr>Placement Exams</vt:lpstr>
      <vt:lpstr>Transfer Credit Acceptance</vt:lpstr>
      <vt:lpstr>Benefits of Transferring to CWU Music</vt:lpstr>
      <vt:lpstr>Primary Contacts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Reddan</dc:creator>
  <cp:lastModifiedBy>James Reddan</cp:lastModifiedBy>
  <cp:revision>1</cp:revision>
  <dcterms:created xsi:type="dcterms:W3CDTF">2026-03-06T05:18:15Z</dcterms:created>
  <dcterms:modified xsi:type="dcterms:W3CDTF">2026-03-06T06:29:18Z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0x01010068F9BDC201D6F446B92C3D5D4F5EBD64</vt:lpwstr>
  </property>
</Properties>
</file>